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71" r:id="rId15"/>
    <p:sldId id="268" r:id="rId16"/>
    <p:sldId id="269" r:id="rId17"/>
  </p:sldIdLst>
  <p:sldSz cx="18288000" cy="10287000"/>
  <p:notesSz cx="6858000" cy="9144000"/>
  <p:embeddedFontLst>
    <p:embeddedFont>
      <p:font typeface="Proxima Nova" panose="020B0604020202020204" charset="0"/>
      <p:regular r:id="rId18"/>
    </p:embeddedFont>
    <p:embeddedFont>
      <p:font typeface="Proxima Nova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AR"/>
          </a:p>
        </p:txBody>
      </p:sp>
      <p:grpSp>
        <p:nvGrpSpPr>
          <p:cNvPr id="3" name="Group 3"/>
          <p:cNvGrpSpPr/>
          <p:nvPr/>
        </p:nvGrpSpPr>
        <p:grpSpPr>
          <a:xfrm>
            <a:off x="14831672" y="7888204"/>
            <a:ext cx="3571229" cy="2530111"/>
            <a:chOff x="0" y="0"/>
            <a:chExt cx="940571" cy="666367"/>
          </a:xfrm>
        </p:grpSpPr>
        <p:sp>
          <p:nvSpPr>
            <p:cNvPr id="4" name="Freeform 4"/>
            <p:cNvSpPr/>
            <p:nvPr/>
          </p:nvSpPr>
          <p:spPr>
            <a:xfrm>
              <a:off x="0" y="0"/>
              <a:ext cx="940571" cy="666367"/>
            </a:xfrm>
            <a:custGeom>
              <a:avLst/>
              <a:gdLst/>
              <a:ahLst/>
              <a:cxnLst/>
              <a:rect l="l" t="t" r="r" b="b"/>
              <a:pathLst>
                <a:path w="940571" h="666367">
                  <a:moveTo>
                    <a:pt x="0" y="0"/>
                  </a:moveTo>
                  <a:lnTo>
                    <a:pt x="940571" y="0"/>
                  </a:lnTo>
                  <a:lnTo>
                    <a:pt x="940571" y="666367"/>
                  </a:lnTo>
                  <a:lnTo>
                    <a:pt x="0" y="666367"/>
                  </a:lnTo>
                  <a:close/>
                </a:path>
              </a:pathLst>
            </a:custGeom>
            <a:solidFill>
              <a:srgbClr val="000000"/>
            </a:solidFill>
          </p:spPr>
          <p:txBody>
            <a:bodyPr/>
            <a:lstStyle/>
            <a:p>
              <a:endParaRPr lang="es-AR"/>
            </a:p>
          </p:txBody>
        </p:sp>
        <p:sp>
          <p:nvSpPr>
            <p:cNvPr id="5" name="TextBox 5"/>
            <p:cNvSpPr txBox="1"/>
            <p:nvPr/>
          </p:nvSpPr>
          <p:spPr>
            <a:xfrm>
              <a:off x="0" y="-38100"/>
              <a:ext cx="940571" cy="7044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7888204"/>
            <a:ext cx="11515311" cy="2530111"/>
            <a:chOff x="0" y="0"/>
            <a:chExt cx="3032839" cy="666367"/>
          </a:xfrm>
        </p:grpSpPr>
        <p:sp>
          <p:nvSpPr>
            <p:cNvPr id="7" name="Freeform 7"/>
            <p:cNvSpPr/>
            <p:nvPr/>
          </p:nvSpPr>
          <p:spPr>
            <a:xfrm>
              <a:off x="0" y="0"/>
              <a:ext cx="3032839" cy="666367"/>
            </a:xfrm>
            <a:custGeom>
              <a:avLst/>
              <a:gdLst/>
              <a:ahLst/>
              <a:cxnLst/>
              <a:rect l="l" t="t" r="r" b="b"/>
              <a:pathLst>
                <a:path w="3032839" h="666367">
                  <a:moveTo>
                    <a:pt x="0" y="0"/>
                  </a:moveTo>
                  <a:lnTo>
                    <a:pt x="3032839" y="0"/>
                  </a:lnTo>
                  <a:lnTo>
                    <a:pt x="3032839" y="666367"/>
                  </a:lnTo>
                  <a:lnTo>
                    <a:pt x="0" y="666367"/>
                  </a:lnTo>
                  <a:close/>
                </a:path>
              </a:pathLst>
            </a:custGeom>
            <a:solidFill>
              <a:srgbClr val="000000"/>
            </a:solidFill>
          </p:spPr>
          <p:txBody>
            <a:bodyPr/>
            <a:lstStyle/>
            <a:p>
              <a:endParaRPr lang="es-AR"/>
            </a:p>
          </p:txBody>
        </p:sp>
        <p:sp>
          <p:nvSpPr>
            <p:cNvPr id="8" name="TextBox 8"/>
            <p:cNvSpPr txBox="1"/>
            <p:nvPr/>
          </p:nvSpPr>
          <p:spPr>
            <a:xfrm>
              <a:off x="0" y="-38100"/>
              <a:ext cx="3032839" cy="70446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6232310" y="8744881"/>
            <a:ext cx="816761" cy="81675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78134" t="-111434" r="-341558" b="-134812"/>
              </a:stretch>
            </a:blipFill>
          </p:spPr>
          <p:txBody>
            <a:bodyPr/>
            <a:lstStyle/>
            <a:p>
              <a:endParaRPr lang="es-AR"/>
            </a:p>
          </p:txBody>
        </p:sp>
      </p:grpSp>
      <p:grpSp>
        <p:nvGrpSpPr>
          <p:cNvPr id="11" name="Group 11"/>
          <p:cNvGrpSpPr/>
          <p:nvPr/>
        </p:nvGrpSpPr>
        <p:grpSpPr>
          <a:xfrm>
            <a:off x="16113686" y="8966027"/>
            <a:ext cx="892299" cy="243150"/>
            <a:chOff x="0" y="0"/>
            <a:chExt cx="1189732" cy="324200"/>
          </a:xfrm>
        </p:grpSpPr>
        <p:sp>
          <p:nvSpPr>
            <p:cNvPr id="12" name="Freeform 12"/>
            <p:cNvSpPr/>
            <p:nvPr/>
          </p:nvSpPr>
          <p:spPr>
            <a:xfrm rot="5400000">
              <a:off x="939214" y="73682"/>
              <a:ext cx="324200" cy="176837"/>
            </a:xfrm>
            <a:custGeom>
              <a:avLst/>
              <a:gdLst/>
              <a:ahLst/>
              <a:cxnLst/>
              <a:rect l="l" t="t" r="r" b="b"/>
              <a:pathLst>
                <a:path w="324200" h="176837">
                  <a:moveTo>
                    <a:pt x="0" y="0"/>
                  </a:moveTo>
                  <a:lnTo>
                    <a:pt x="324200" y="0"/>
                  </a:lnTo>
                  <a:lnTo>
                    <a:pt x="324200" y="176836"/>
                  </a:lnTo>
                  <a:lnTo>
                    <a:pt x="0" y="176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13" name="Freeform 13"/>
            <p:cNvSpPr/>
            <p:nvPr/>
          </p:nvSpPr>
          <p:spPr>
            <a:xfrm rot="5400000" flipV="1">
              <a:off x="-73682" y="73682"/>
              <a:ext cx="324200" cy="176837"/>
            </a:xfrm>
            <a:custGeom>
              <a:avLst/>
              <a:gdLst/>
              <a:ahLst/>
              <a:cxnLst/>
              <a:rect l="l" t="t" r="r" b="b"/>
              <a:pathLst>
                <a:path w="324200" h="176837">
                  <a:moveTo>
                    <a:pt x="0" y="176836"/>
                  </a:moveTo>
                  <a:lnTo>
                    <a:pt x="324200" y="176836"/>
                  </a:lnTo>
                  <a:lnTo>
                    <a:pt x="324200" y="0"/>
                  </a:lnTo>
                  <a:lnTo>
                    <a:pt x="0" y="0"/>
                  </a:lnTo>
                  <a:lnTo>
                    <a:pt x="0" y="17683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grpSp>
      <p:grpSp>
        <p:nvGrpSpPr>
          <p:cNvPr id="14" name="Group 14"/>
          <p:cNvGrpSpPr/>
          <p:nvPr/>
        </p:nvGrpSpPr>
        <p:grpSpPr>
          <a:xfrm>
            <a:off x="0" y="0"/>
            <a:ext cx="1028700" cy="1028700"/>
            <a:chOff x="0" y="0"/>
            <a:chExt cx="270933" cy="270933"/>
          </a:xfrm>
        </p:grpSpPr>
        <p:sp>
          <p:nvSpPr>
            <p:cNvPr id="15" name="Freeform 1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000000"/>
            </a:solidFill>
          </p:spPr>
          <p:txBody>
            <a:bodyPr/>
            <a:lstStyle/>
            <a:p>
              <a:endParaRPr lang="es-AR"/>
            </a:p>
          </p:txBody>
        </p:sp>
        <p:sp>
          <p:nvSpPr>
            <p:cNvPr id="16" name="TextBox 16"/>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345219" y="437033"/>
            <a:ext cx="340035" cy="133350"/>
            <a:chOff x="0" y="0"/>
            <a:chExt cx="453379" cy="177800"/>
          </a:xfrm>
        </p:grpSpPr>
        <p:sp>
          <p:nvSpPr>
            <p:cNvPr id="18" name="AutoShape 18"/>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9" name="AutoShape 19"/>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20" name="Freeform 20"/>
          <p:cNvSpPr/>
          <p:nvPr/>
        </p:nvSpPr>
        <p:spPr>
          <a:xfrm>
            <a:off x="997855" y="8111915"/>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6"/>
            <a:stretch>
              <a:fillRect t="-11417" r="-11998"/>
            </a:stretch>
          </a:blipFill>
        </p:spPr>
        <p:txBody>
          <a:bodyPr/>
          <a:lstStyle/>
          <a:p>
            <a:endParaRPr lang="es-AR"/>
          </a:p>
        </p:txBody>
      </p:sp>
      <p:sp>
        <p:nvSpPr>
          <p:cNvPr id="21" name="TextBox 21"/>
          <p:cNvSpPr txBox="1"/>
          <p:nvPr/>
        </p:nvSpPr>
        <p:spPr>
          <a:xfrm>
            <a:off x="3867275" y="3914776"/>
            <a:ext cx="10553450" cy="1228724"/>
          </a:xfrm>
          <a:prstGeom prst="rect">
            <a:avLst/>
          </a:prstGeom>
        </p:spPr>
        <p:txBody>
          <a:bodyPr lIns="0" tIns="0" rIns="0" bIns="0" rtlCol="0" anchor="t">
            <a:spAutoFit/>
          </a:bodyPr>
          <a:lstStyle/>
          <a:p>
            <a:pPr algn="ctr">
              <a:lnSpc>
                <a:spcPts val="8999"/>
              </a:lnSpc>
            </a:pPr>
            <a:r>
              <a:rPr lang="en-US" sz="9999" b="1" spc="-199">
                <a:solidFill>
                  <a:srgbClr val="FFFFFF"/>
                </a:solidFill>
                <a:latin typeface="Proxima Nova Bold"/>
                <a:ea typeface="Proxima Nova Bold"/>
                <a:cs typeface="Proxima Nova Bold"/>
                <a:sym typeface="Proxima Nova Bold"/>
              </a:rPr>
              <a:t>CND PREVENT</a:t>
            </a:r>
          </a:p>
        </p:txBody>
      </p:sp>
      <p:grpSp>
        <p:nvGrpSpPr>
          <p:cNvPr id="22" name="Group 22"/>
          <p:cNvGrpSpPr/>
          <p:nvPr/>
        </p:nvGrpSpPr>
        <p:grpSpPr>
          <a:xfrm>
            <a:off x="7201471" y="8827405"/>
            <a:ext cx="2674002" cy="651710"/>
            <a:chOff x="0" y="0"/>
            <a:chExt cx="3565336" cy="868947"/>
          </a:xfrm>
        </p:grpSpPr>
        <p:sp>
          <p:nvSpPr>
            <p:cNvPr id="23" name="TextBox 23"/>
            <p:cNvSpPr txBox="1"/>
            <p:nvPr/>
          </p:nvSpPr>
          <p:spPr>
            <a:xfrm>
              <a:off x="0" y="-47625"/>
              <a:ext cx="3565336"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Ezequiel Conde</a:t>
              </a:r>
            </a:p>
          </p:txBody>
        </p:sp>
        <p:sp>
          <p:nvSpPr>
            <p:cNvPr id="24" name="TextBox 24"/>
            <p:cNvSpPr txBox="1"/>
            <p:nvPr/>
          </p:nvSpPr>
          <p:spPr>
            <a:xfrm>
              <a:off x="0" y="419156"/>
              <a:ext cx="3565336"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Director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5250" y="-98487"/>
            <a:ext cx="18514566" cy="10500388"/>
            <a:chOff x="0" y="0"/>
            <a:chExt cx="24686087" cy="14000517"/>
          </a:xfrm>
        </p:grpSpPr>
        <p:pic>
          <p:nvPicPr>
            <p:cNvPr id="3" name="Picture 3"/>
            <p:cNvPicPr>
              <a:picLocks noChangeAspect="1"/>
            </p:cNvPicPr>
            <p:nvPr/>
          </p:nvPicPr>
          <p:blipFill>
            <a:blip r:embed="rId2">
              <a:alphaModFix amt="46000"/>
            </a:blip>
            <a:srcRect t="7517" b="7517"/>
            <a:stretch>
              <a:fillRect/>
            </a:stretch>
          </p:blipFill>
          <p:spPr>
            <a:xfrm>
              <a:off x="0" y="0"/>
              <a:ext cx="24686087" cy="14000517"/>
            </a:xfrm>
            <a:prstGeom prst="rect">
              <a:avLst/>
            </a:prstGeom>
          </p:spPr>
        </p:pic>
      </p:grpSp>
      <p:grpSp>
        <p:nvGrpSpPr>
          <p:cNvPr id="4" name="Group 4"/>
          <p:cNvGrpSpPr/>
          <p:nvPr/>
        </p:nvGrpSpPr>
        <p:grpSpPr>
          <a:xfrm>
            <a:off x="9310681" y="7888204"/>
            <a:ext cx="9108634" cy="2513697"/>
            <a:chOff x="0" y="0"/>
            <a:chExt cx="2398982" cy="662044"/>
          </a:xfrm>
        </p:grpSpPr>
        <p:sp>
          <p:nvSpPr>
            <p:cNvPr id="5" name="Freeform 5"/>
            <p:cNvSpPr/>
            <p:nvPr/>
          </p:nvSpPr>
          <p:spPr>
            <a:xfrm>
              <a:off x="0" y="0"/>
              <a:ext cx="2398982" cy="662044"/>
            </a:xfrm>
            <a:custGeom>
              <a:avLst/>
              <a:gdLst/>
              <a:ahLst/>
              <a:cxnLst/>
              <a:rect l="l" t="t" r="r" b="b"/>
              <a:pathLst>
                <a:path w="2398982" h="662044">
                  <a:moveTo>
                    <a:pt x="0" y="0"/>
                  </a:moveTo>
                  <a:lnTo>
                    <a:pt x="2398982" y="0"/>
                  </a:lnTo>
                  <a:lnTo>
                    <a:pt x="2398982" y="662044"/>
                  </a:lnTo>
                  <a:lnTo>
                    <a:pt x="0" y="662044"/>
                  </a:lnTo>
                  <a:close/>
                </a:path>
              </a:pathLst>
            </a:custGeom>
            <a:solidFill>
              <a:srgbClr val="000000"/>
            </a:solidFill>
          </p:spPr>
          <p:txBody>
            <a:bodyPr/>
            <a:lstStyle/>
            <a:p>
              <a:endParaRPr lang="es-AR"/>
            </a:p>
          </p:txBody>
        </p:sp>
        <p:sp>
          <p:nvSpPr>
            <p:cNvPr id="6" name="TextBox 6"/>
            <p:cNvSpPr txBox="1"/>
            <p:nvPr/>
          </p:nvSpPr>
          <p:spPr>
            <a:xfrm>
              <a:off x="0" y="-38100"/>
              <a:ext cx="2398982" cy="700144"/>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5250" y="-98487"/>
            <a:ext cx="1123950" cy="1127187"/>
            <a:chOff x="0" y="0"/>
            <a:chExt cx="296020" cy="296872"/>
          </a:xfrm>
        </p:grpSpPr>
        <p:sp>
          <p:nvSpPr>
            <p:cNvPr id="8" name="Freeform 8"/>
            <p:cNvSpPr/>
            <p:nvPr/>
          </p:nvSpPr>
          <p:spPr>
            <a:xfrm>
              <a:off x="0" y="0"/>
              <a:ext cx="296020" cy="296872"/>
            </a:xfrm>
            <a:custGeom>
              <a:avLst/>
              <a:gdLst/>
              <a:ahLst/>
              <a:cxnLst/>
              <a:rect l="l" t="t" r="r" b="b"/>
              <a:pathLst>
                <a:path w="296020" h="296872">
                  <a:moveTo>
                    <a:pt x="0" y="0"/>
                  </a:moveTo>
                  <a:lnTo>
                    <a:pt x="296020" y="0"/>
                  </a:lnTo>
                  <a:lnTo>
                    <a:pt x="296020" y="296872"/>
                  </a:lnTo>
                  <a:lnTo>
                    <a:pt x="0" y="296872"/>
                  </a:lnTo>
                  <a:close/>
                </a:path>
              </a:pathLst>
            </a:custGeom>
            <a:solidFill>
              <a:srgbClr val="000000"/>
            </a:solidFill>
          </p:spPr>
          <p:txBody>
            <a:bodyPr/>
            <a:lstStyle/>
            <a:p>
              <a:endParaRPr lang="es-AR"/>
            </a:p>
          </p:txBody>
        </p:sp>
        <p:sp>
          <p:nvSpPr>
            <p:cNvPr id="9" name="TextBox 9"/>
            <p:cNvSpPr txBox="1"/>
            <p:nvPr/>
          </p:nvSpPr>
          <p:spPr>
            <a:xfrm>
              <a:off x="0" y="-38100"/>
              <a:ext cx="296020" cy="33497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45219" y="437033"/>
            <a:ext cx="340035" cy="133350"/>
            <a:chOff x="0" y="0"/>
            <a:chExt cx="453379" cy="177800"/>
          </a:xfrm>
        </p:grpSpPr>
        <p:sp>
          <p:nvSpPr>
            <p:cNvPr id="11" name="AutoShape 11"/>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2" name="AutoShape 12"/>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13" name="Group 13"/>
          <p:cNvGrpSpPr/>
          <p:nvPr/>
        </p:nvGrpSpPr>
        <p:grpSpPr>
          <a:xfrm>
            <a:off x="15054133" y="2197093"/>
            <a:ext cx="3365183" cy="4037038"/>
            <a:chOff x="0" y="0"/>
            <a:chExt cx="4486910" cy="5382718"/>
          </a:xfrm>
        </p:grpSpPr>
        <p:pic>
          <p:nvPicPr>
            <p:cNvPr id="14" name="Picture 14"/>
            <p:cNvPicPr>
              <a:picLocks noChangeAspect="1"/>
            </p:cNvPicPr>
            <p:nvPr/>
          </p:nvPicPr>
          <p:blipFill>
            <a:blip r:embed="rId3"/>
            <a:srcRect l="18981" r="37296"/>
            <a:stretch>
              <a:fillRect/>
            </a:stretch>
          </p:blipFill>
          <p:spPr>
            <a:xfrm>
              <a:off x="0" y="0"/>
              <a:ext cx="4486910" cy="5382718"/>
            </a:xfrm>
            <a:prstGeom prst="rect">
              <a:avLst/>
            </a:prstGeom>
          </p:spPr>
        </p:pic>
      </p:grpSp>
      <p:grpSp>
        <p:nvGrpSpPr>
          <p:cNvPr id="15" name="Group 15"/>
          <p:cNvGrpSpPr/>
          <p:nvPr/>
        </p:nvGrpSpPr>
        <p:grpSpPr>
          <a:xfrm>
            <a:off x="11688929" y="2197093"/>
            <a:ext cx="3365204" cy="4037038"/>
            <a:chOff x="0" y="0"/>
            <a:chExt cx="886309" cy="1063253"/>
          </a:xfrm>
        </p:grpSpPr>
        <p:sp>
          <p:nvSpPr>
            <p:cNvPr id="16" name="Freeform 16"/>
            <p:cNvSpPr/>
            <p:nvPr/>
          </p:nvSpPr>
          <p:spPr>
            <a:xfrm>
              <a:off x="0" y="0"/>
              <a:ext cx="886309" cy="1063253"/>
            </a:xfrm>
            <a:custGeom>
              <a:avLst/>
              <a:gdLst/>
              <a:ahLst/>
              <a:cxnLst/>
              <a:rect l="l" t="t" r="r" b="b"/>
              <a:pathLst>
                <a:path w="886309" h="1063253">
                  <a:moveTo>
                    <a:pt x="0" y="0"/>
                  </a:moveTo>
                  <a:lnTo>
                    <a:pt x="886309" y="0"/>
                  </a:lnTo>
                  <a:lnTo>
                    <a:pt x="886309" y="1063253"/>
                  </a:lnTo>
                  <a:lnTo>
                    <a:pt x="0" y="1063253"/>
                  </a:lnTo>
                  <a:close/>
                </a:path>
              </a:pathLst>
            </a:custGeom>
            <a:solidFill>
              <a:srgbClr val="4D203D">
                <a:alpha val="83922"/>
              </a:srgbClr>
            </a:solidFill>
          </p:spPr>
          <p:txBody>
            <a:bodyPr/>
            <a:lstStyle/>
            <a:p>
              <a:endParaRPr lang="es-AR"/>
            </a:p>
          </p:txBody>
        </p:sp>
        <p:sp>
          <p:nvSpPr>
            <p:cNvPr id="17" name="TextBox 17"/>
            <p:cNvSpPr txBox="1"/>
            <p:nvPr/>
          </p:nvSpPr>
          <p:spPr>
            <a:xfrm>
              <a:off x="0" y="-38100"/>
              <a:ext cx="886309" cy="1101353"/>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054133" y="7988001"/>
            <a:ext cx="3200177" cy="2540599"/>
          </a:xfrm>
          <a:custGeom>
            <a:avLst/>
            <a:gdLst/>
            <a:ahLst/>
            <a:cxnLst/>
            <a:rect l="l" t="t" r="r" b="b"/>
            <a:pathLst>
              <a:path w="3200177" h="2540599">
                <a:moveTo>
                  <a:pt x="0" y="0"/>
                </a:moveTo>
                <a:lnTo>
                  <a:pt x="3200177" y="0"/>
                </a:lnTo>
                <a:lnTo>
                  <a:pt x="3200177" y="2540598"/>
                </a:lnTo>
                <a:lnTo>
                  <a:pt x="0" y="2540598"/>
                </a:lnTo>
                <a:lnTo>
                  <a:pt x="0" y="0"/>
                </a:lnTo>
                <a:close/>
              </a:path>
            </a:pathLst>
          </a:custGeom>
          <a:blipFill>
            <a:blip r:embed="rId4"/>
            <a:stretch>
              <a:fillRect/>
            </a:stretch>
          </a:blipFill>
        </p:spPr>
        <p:txBody>
          <a:bodyPr/>
          <a:lstStyle/>
          <a:p>
            <a:endParaRPr lang="es-AR"/>
          </a:p>
        </p:txBody>
      </p:sp>
      <p:sp>
        <p:nvSpPr>
          <p:cNvPr id="19" name="TextBox 19"/>
          <p:cNvSpPr txBox="1"/>
          <p:nvPr/>
        </p:nvSpPr>
        <p:spPr>
          <a:xfrm>
            <a:off x="1403114" y="3338505"/>
            <a:ext cx="7500860" cy="6340475"/>
          </a:xfrm>
          <a:prstGeom prst="rect">
            <a:avLst/>
          </a:prstGeom>
        </p:spPr>
        <p:txBody>
          <a:bodyPr lIns="0" tIns="0" rIns="0" bIns="0" rtlCol="0" anchor="t">
            <a:spAutoFit/>
          </a:bodyPr>
          <a:lstStyle/>
          <a:p>
            <a:pPr algn="l">
              <a:lnSpc>
                <a:spcPts val="2800"/>
              </a:lnSpc>
            </a:pPr>
            <a:r>
              <a:rPr lang="en-US" sz="2000" spc="20">
                <a:solidFill>
                  <a:srgbClr val="FFFFFF"/>
                </a:solidFill>
                <a:latin typeface="Proxima Nova"/>
                <a:ea typeface="Proxima Nova"/>
                <a:cs typeface="Proxima Nova"/>
                <a:sym typeface="Proxima Nova"/>
              </a:rPr>
              <a:t>A nuestro equipo le apasiona lo que hace, por eso...</a:t>
            </a:r>
          </a:p>
          <a:p>
            <a:pPr algn="l">
              <a:lnSpc>
                <a:spcPts val="2800"/>
              </a:lnSpc>
            </a:pPr>
            <a:endParaRPr lang="en-US" sz="2000" spc="20">
              <a:solidFill>
                <a:srgbClr val="FFFFFF"/>
              </a:solidFill>
              <a:latin typeface="Proxima Nova"/>
              <a:ea typeface="Proxima Nova"/>
              <a:cs typeface="Proxima Nova"/>
              <a:sym typeface="Proxima Nova"/>
            </a:endParaRPr>
          </a:p>
          <a:p>
            <a:pPr algn="l">
              <a:lnSpc>
                <a:spcPts val="2800"/>
              </a:lnSpc>
            </a:pPr>
            <a:r>
              <a:rPr lang="en-US" sz="2000" spc="20">
                <a:solidFill>
                  <a:srgbClr val="FFFFFF"/>
                </a:solidFill>
                <a:latin typeface="Proxima Nova"/>
                <a:ea typeface="Proxima Nova"/>
                <a:cs typeface="Proxima Nova"/>
                <a:sym typeface="Proxima Nova"/>
              </a:rPr>
              <a:t>·Servicios de Emergencia: Disponibles 24/7 para responder a emergencias y reparar sistemas de detección de incendios.</a:t>
            </a:r>
          </a:p>
          <a:p>
            <a:pPr algn="l">
              <a:lnSpc>
                <a:spcPts val="2800"/>
              </a:lnSpc>
            </a:pPr>
            <a:endParaRPr lang="en-US" sz="2000" spc="20">
              <a:solidFill>
                <a:srgbClr val="FFFFFF"/>
              </a:solidFill>
              <a:latin typeface="Proxima Nova"/>
              <a:ea typeface="Proxima Nova"/>
              <a:cs typeface="Proxima Nova"/>
              <a:sym typeface="Proxima Nova"/>
            </a:endParaRPr>
          </a:p>
          <a:p>
            <a:pPr algn="l">
              <a:lnSpc>
                <a:spcPts val="2800"/>
              </a:lnSpc>
            </a:pPr>
            <a:r>
              <a:rPr lang="en-US" sz="2000" spc="20">
                <a:solidFill>
                  <a:srgbClr val="FFFFFF"/>
                </a:solidFill>
                <a:latin typeface="Proxima Nova"/>
                <a:ea typeface="Proxima Nova"/>
                <a:cs typeface="Proxima Nova"/>
                <a:sym typeface="Proxima Nova"/>
              </a:rPr>
              <a:t>·Capacitación y Entrenamiento: Ofrecemos capacitación y entrenamiento para el personal de seguridad y mantenimiento para garantizar que estén familiarizados con los sistemas de detección de incendios.</a:t>
            </a:r>
          </a:p>
          <a:p>
            <a:pPr algn="l">
              <a:lnSpc>
                <a:spcPts val="2800"/>
              </a:lnSpc>
            </a:pPr>
            <a:endParaRPr lang="en-US" sz="2000" spc="20">
              <a:solidFill>
                <a:srgbClr val="FFFFFF"/>
              </a:solidFill>
              <a:latin typeface="Proxima Nova"/>
              <a:ea typeface="Proxima Nova"/>
              <a:cs typeface="Proxima Nova"/>
              <a:sym typeface="Proxima Nova"/>
            </a:endParaRPr>
          </a:p>
          <a:p>
            <a:pPr algn="l">
              <a:lnSpc>
                <a:spcPts val="2800"/>
              </a:lnSpc>
            </a:pPr>
            <a:r>
              <a:rPr lang="en-US" sz="2000" spc="20">
                <a:solidFill>
                  <a:srgbClr val="FFFFFF"/>
                </a:solidFill>
                <a:latin typeface="Proxima Nova"/>
                <a:ea typeface="Proxima Nova"/>
                <a:cs typeface="Proxima Nova"/>
                <a:sym typeface="Proxima Nova"/>
              </a:rPr>
              <a:t>·Análisis de Riesgos: Realizamos análisis de riesgos para identificar posibles vulnerabilidades en los sistemas de detección de incendios y proporcionar recomendaciones para mejorar la seguridad.</a:t>
            </a:r>
          </a:p>
          <a:p>
            <a:pPr algn="l">
              <a:lnSpc>
                <a:spcPts val="2800"/>
              </a:lnSpc>
            </a:pPr>
            <a:endParaRPr lang="en-US" sz="2000" spc="20">
              <a:solidFill>
                <a:srgbClr val="FFFFFF"/>
              </a:solidFill>
              <a:latin typeface="Proxima Nova"/>
              <a:ea typeface="Proxima Nova"/>
              <a:cs typeface="Proxima Nova"/>
              <a:sym typeface="Proxima Nova"/>
            </a:endParaRPr>
          </a:p>
          <a:p>
            <a:pPr algn="l">
              <a:lnSpc>
                <a:spcPts val="2800"/>
              </a:lnSpc>
            </a:pPr>
            <a:r>
              <a:rPr lang="en-US" sz="2000" spc="20">
                <a:solidFill>
                  <a:srgbClr val="FFFFFF"/>
                </a:solidFill>
                <a:latin typeface="Proxima Nova"/>
                <a:ea typeface="Proxima Nova"/>
                <a:cs typeface="Proxima Nova"/>
                <a:sym typeface="Proxima Nova"/>
              </a:rPr>
              <a:t>·Asistencias Técnicas: Reparación o puesta en marcha de sistemas de detección de incendio.</a:t>
            </a:r>
          </a:p>
          <a:p>
            <a:pPr algn="l">
              <a:lnSpc>
                <a:spcPts val="2800"/>
              </a:lnSpc>
            </a:pPr>
            <a:endParaRPr lang="en-US" sz="2000" spc="20">
              <a:solidFill>
                <a:srgbClr val="FFFFFF"/>
              </a:solidFill>
              <a:latin typeface="Proxima Nova"/>
              <a:ea typeface="Proxima Nova"/>
              <a:cs typeface="Proxima Nova"/>
              <a:sym typeface="Proxima Nova"/>
            </a:endParaRPr>
          </a:p>
        </p:txBody>
      </p:sp>
      <p:sp>
        <p:nvSpPr>
          <p:cNvPr id="20" name="TextBox 20"/>
          <p:cNvSpPr txBox="1"/>
          <p:nvPr/>
        </p:nvSpPr>
        <p:spPr>
          <a:xfrm>
            <a:off x="12239570" y="3488537"/>
            <a:ext cx="2263922" cy="1406525"/>
          </a:xfrm>
          <a:prstGeom prst="rect">
            <a:avLst/>
          </a:prstGeom>
        </p:spPr>
        <p:txBody>
          <a:bodyPr lIns="0" tIns="0" rIns="0" bIns="0" rtlCol="0" anchor="t">
            <a:spAutoFit/>
          </a:bodyPr>
          <a:lstStyle/>
          <a:p>
            <a:pPr algn="l">
              <a:lnSpc>
                <a:spcPts val="2800"/>
              </a:lnSpc>
            </a:pPr>
            <a:r>
              <a:rPr lang="en-US" sz="2000" spc="20">
                <a:solidFill>
                  <a:srgbClr val="FFFFFF"/>
                </a:solidFill>
                <a:latin typeface="Proxima Nova"/>
                <a:ea typeface="Proxima Nova"/>
                <a:cs typeface="Proxima Nova"/>
                <a:sym typeface="Proxima Nova"/>
              </a:rPr>
              <a:t>Estamos aquí para ayudarte a proteger tu vida y propiedades.</a:t>
            </a:r>
          </a:p>
        </p:txBody>
      </p:sp>
      <p:sp>
        <p:nvSpPr>
          <p:cNvPr id="21" name="TextBox 21"/>
          <p:cNvSpPr txBox="1"/>
          <p:nvPr/>
        </p:nvSpPr>
        <p:spPr>
          <a:xfrm>
            <a:off x="1403114" y="2444743"/>
            <a:ext cx="11131786"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Servicios Adicionales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110793" y="-115391"/>
            <a:ext cx="8339692" cy="10497641"/>
            <a:chOff x="0" y="0"/>
            <a:chExt cx="11119589" cy="13996855"/>
          </a:xfrm>
        </p:grpSpPr>
        <p:pic>
          <p:nvPicPr>
            <p:cNvPr id="3" name="Picture 3"/>
            <p:cNvPicPr>
              <a:picLocks noChangeAspect="1"/>
            </p:cNvPicPr>
            <p:nvPr/>
          </p:nvPicPr>
          <p:blipFill>
            <a:blip r:embed="rId2"/>
            <a:srcRect l="30834" r="30834"/>
            <a:stretch>
              <a:fillRect/>
            </a:stretch>
          </p:blipFill>
          <p:spPr>
            <a:xfrm>
              <a:off x="0" y="0"/>
              <a:ext cx="11119589" cy="13996855"/>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7" name="AutoShape 7"/>
          <p:cNvSpPr/>
          <p:nvPr/>
        </p:nvSpPr>
        <p:spPr>
          <a:xfrm flipH="1">
            <a:off x="13450485" y="4000500"/>
            <a:ext cx="4932765" cy="0"/>
          </a:xfrm>
          <a:prstGeom prst="line">
            <a:avLst/>
          </a:prstGeom>
          <a:ln w="9525" cap="flat">
            <a:solidFill>
              <a:srgbClr val="FFFFFF"/>
            </a:solidFill>
            <a:prstDash val="solid"/>
            <a:headEnd type="none" w="sm" len="sm"/>
            <a:tailEnd type="none" w="sm" len="sm"/>
          </a:ln>
        </p:spPr>
        <p:txBody>
          <a:bodyPr/>
          <a:lstStyle/>
          <a:p>
            <a:endParaRPr lang="es-AR"/>
          </a:p>
        </p:txBody>
      </p:sp>
      <p:sp>
        <p:nvSpPr>
          <p:cNvPr id="8" name="AutoShape 8"/>
          <p:cNvSpPr/>
          <p:nvPr/>
        </p:nvSpPr>
        <p:spPr>
          <a:xfrm flipH="1">
            <a:off x="13450485" y="5524500"/>
            <a:ext cx="4932765" cy="0"/>
          </a:xfrm>
          <a:prstGeom prst="line">
            <a:avLst/>
          </a:prstGeom>
          <a:ln w="9525" cap="flat">
            <a:solidFill>
              <a:srgbClr val="FFFFFF"/>
            </a:solidFill>
            <a:prstDash val="solid"/>
            <a:headEnd type="none" w="sm" len="sm"/>
            <a:tailEnd type="none" w="sm" len="sm"/>
          </a:ln>
        </p:spPr>
        <p:txBody>
          <a:bodyPr/>
          <a:lstStyle/>
          <a:p>
            <a:endParaRPr lang="es-AR"/>
          </a:p>
        </p:txBody>
      </p:sp>
      <p:sp>
        <p:nvSpPr>
          <p:cNvPr id="9" name="AutoShape 9"/>
          <p:cNvSpPr/>
          <p:nvPr/>
        </p:nvSpPr>
        <p:spPr>
          <a:xfrm flipH="1">
            <a:off x="13450485" y="8769249"/>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10" name="Group 10"/>
          <p:cNvGrpSpPr/>
          <p:nvPr/>
        </p:nvGrpSpPr>
        <p:grpSpPr>
          <a:xfrm>
            <a:off x="1028700" y="4133958"/>
            <a:ext cx="5517510" cy="3689129"/>
            <a:chOff x="0" y="0"/>
            <a:chExt cx="1453171" cy="971622"/>
          </a:xfrm>
        </p:grpSpPr>
        <p:sp>
          <p:nvSpPr>
            <p:cNvPr id="11" name="Freeform 11"/>
            <p:cNvSpPr/>
            <p:nvPr/>
          </p:nvSpPr>
          <p:spPr>
            <a:xfrm>
              <a:off x="0" y="0"/>
              <a:ext cx="1453171" cy="971622"/>
            </a:xfrm>
            <a:custGeom>
              <a:avLst/>
              <a:gdLst/>
              <a:ahLst/>
              <a:cxnLst/>
              <a:rect l="l" t="t" r="r" b="b"/>
              <a:pathLst>
                <a:path w="1453171" h="971622">
                  <a:moveTo>
                    <a:pt x="0" y="0"/>
                  </a:moveTo>
                  <a:lnTo>
                    <a:pt x="1453171" y="0"/>
                  </a:lnTo>
                  <a:lnTo>
                    <a:pt x="1453171" y="971622"/>
                  </a:lnTo>
                  <a:lnTo>
                    <a:pt x="0" y="971622"/>
                  </a:lnTo>
                  <a:close/>
                </a:path>
              </a:pathLst>
            </a:custGeom>
            <a:solidFill>
              <a:srgbClr val="000000"/>
            </a:solidFill>
          </p:spPr>
          <p:txBody>
            <a:bodyPr/>
            <a:lstStyle/>
            <a:p>
              <a:endParaRPr lang="es-AR"/>
            </a:p>
          </p:txBody>
        </p:sp>
        <p:sp>
          <p:nvSpPr>
            <p:cNvPr id="12" name="TextBox 12"/>
            <p:cNvSpPr txBox="1"/>
            <p:nvPr/>
          </p:nvSpPr>
          <p:spPr>
            <a:xfrm>
              <a:off x="0" y="-38100"/>
              <a:ext cx="1453171" cy="1009722"/>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flipH="1">
            <a:off x="13355235" y="2324017"/>
            <a:ext cx="4932765" cy="0"/>
          </a:xfrm>
          <a:prstGeom prst="line">
            <a:avLst/>
          </a:prstGeom>
          <a:ln w="9525" cap="flat">
            <a:solidFill>
              <a:srgbClr val="FFFFFF"/>
            </a:solidFill>
            <a:prstDash val="solid"/>
            <a:headEnd type="none" w="sm" len="sm"/>
            <a:tailEnd type="none" w="sm" len="sm"/>
          </a:ln>
        </p:spPr>
        <p:txBody>
          <a:bodyPr/>
          <a:lstStyle/>
          <a:p>
            <a:endParaRPr lang="es-AR"/>
          </a:p>
        </p:txBody>
      </p:sp>
      <p:sp>
        <p:nvSpPr>
          <p:cNvPr id="14" name="Freeform 14"/>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grpSp>
        <p:nvGrpSpPr>
          <p:cNvPr id="15" name="Group 15"/>
          <p:cNvGrpSpPr/>
          <p:nvPr/>
        </p:nvGrpSpPr>
        <p:grpSpPr>
          <a:xfrm>
            <a:off x="14273423" y="4457700"/>
            <a:ext cx="3398146" cy="651710"/>
            <a:chOff x="0" y="0"/>
            <a:chExt cx="4530861" cy="868947"/>
          </a:xfrm>
        </p:grpSpPr>
        <p:sp>
          <p:nvSpPr>
            <p:cNvPr id="16" name="TextBox 16"/>
            <p:cNvSpPr txBox="1"/>
            <p:nvPr/>
          </p:nvSpPr>
          <p:spPr>
            <a:xfrm>
              <a:off x="0" y="-47625"/>
              <a:ext cx="453086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Metalurgica</a:t>
              </a:r>
            </a:p>
          </p:txBody>
        </p:sp>
        <p:sp>
          <p:nvSpPr>
            <p:cNvPr id="17" name="TextBox 17"/>
            <p:cNvSpPr txBox="1"/>
            <p:nvPr/>
          </p:nvSpPr>
          <p:spPr>
            <a:xfrm>
              <a:off x="0" y="419156"/>
              <a:ext cx="4530861" cy="44979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MMA - </a:t>
              </a:r>
              <a:r>
                <a:rPr lang="en-US" sz="2000" spc="20" dirty="0" err="1">
                  <a:solidFill>
                    <a:srgbClr val="D9D9D9"/>
                  </a:solidFill>
                  <a:latin typeface="Proxima Nova"/>
                  <a:ea typeface="Proxima Nova"/>
                  <a:cs typeface="Proxima Nova"/>
                  <a:sym typeface="Proxima Nova"/>
                </a:rPr>
                <a:t>Motomecanica</a:t>
              </a:r>
              <a:r>
                <a:rPr lang="en-US" sz="2000" spc="20" dirty="0">
                  <a:solidFill>
                    <a:srgbClr val="D9D9D9"/>
                  </a:solidFill>
                  <a:latin typeface="Proxima Nova"/>
                  <a:ea typeface="Proxima Nova"/>
                  <a:cs typeface="Proxima Nova"/>
                  <a:sym typeface="Proxima Nova"/>
                </a:rPr>
                <a:t> Arg.</a:t>
              </a:r>
            </a:p>
          </p:txBody>
        </p:sp>
      </p:grpSp>
      <p:grpSp>
        <p:nvGrpSpPr>
          <p:cNvPr id="18" name="Group 18"/>
          <p:cNvGrpSpPr/>
          <p:nvPr/>
        </p:nvGrpSpPr>
        <p:grpSpPr>
          <a:xfrm>
            <a:off x="14273423" y="7429500"/>
            <a:ext cx="3398146" cy="1035657"/>
            <a:chOff x="0" y="-47625"/>
            <a:chExt cx="4530861" cy="1380877"/>
          </a:xfrm>
        </p:grpSpPr>
        <p:sp>
          <p:nvSpPr>
            <p:cNvPr id="19" name="TextBox 19"/>
            <p:cNvSpPr txBox="1"/>
            <p:nvPr/>
          </p:nvSpPr>
          <p:spPr>
            <a:xfrm>
              <a:off x="0" y="-47625"/>
              <a:ext cx="453086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Building</a:t>
              </a:r>
            </a:p>
          </p:txBody>
        </p:sp>
        <p:sp>
          <p:nvSpPr>
            <p:cNvPr id="20" name="TextBox 20"/>
            <p:cNvSpPr txBox="1"/>
            <p:nvPr/>
          </p:nvSpPr>
          <p:spPr>
            <a:xfrm>
              <a:off x="0" y="419156"/>
              <a:ext cx="4530861" cy="914096"/>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SDI – </a:t>
              </a:r>
              <a:r>
                <a:rPr lang="en-US" sz="2000" spc="20" dirty="0" err="1">
                  <a:solidFill>
                    <a:srgbClr val="D9D9D9"/>
                  </a:solidFill>
                  <a:latin typeface="Proxima Nova"/>
                  <a:ea typeface="Proxima Nova"/>
                  <a:cs typeface="Proxima Nova"/>
                  <a:sym typeface="Proxima Nova"/>
                </a:rPr>
                <a:t>Instalaciones</a:t>
              </a:r>
              <a:endParaRPr lang="en-US" sz="2000" spc="20" dirty="0">
                <a:solidFill>
                  <a:srgbClr val="D9D9D9"/>
                </a:solidFill>
                <a:latin typeface="Proxima Nova"/>
                <a:ea typeface="Proxima Nova"/>
                <a:cs typeface="Proxima Nova"/>
                <a:sym typeface="Proxima Nova"/>
              </a:endParaRPr>
            </a:p>
            <a:p>
              <a:pPr algn="l">
                <a:lnSpc>
                  <a:spcPts val="2800"/>
                </a:lnSpc>
              </a:pPr>
              <a:r>
                <a:rPr lang="en-US" sz="2000" spc="20" dirty="0">
                  <a:solidFill>
                    <a:srgbClr val="D9D9D9"/>
                  </a:solidFill>
                  <a:latin typeface="Proxima Nova"/>
                  <a:ea typeface="Proxima Nova"/>
                  <a:cs typeface="Proxima Nova"/>
                  <a:sym typeface="Proxima Nova"/>
                </a:rPr>
                <a:t>RP GROUP</a:t>
              </a:r>
            </a:p>
          </p:txBody>
        </p:sp>
      </p:grpSp>
      <p:sp>
        <p:nvSpPr>
          <p:cNvPr id="21" name="TextBox 21"/>
          <p:cNvSpPr txBox="1"/>
          <p:nvPr/>
        </p:nvSpPr>
        <p:spPr>
          <a:xfrm>
            <a:off x="1028700" y="5260973"/>
            <a:ext cx="4225419" cy="2111375"/>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Su confianza es fundamental para nosotros y nos motiva a seguir innovando y mejorando nuestros servicios...</a:t>
            </a:r>
          </a:p>
          <a:p>
            <a:pPr algn="l">
              <a:lnSpc>
                <a:spcPts val="2800"/>
              </a:lnSpc>
            </a:pPr>
            <a:r>
              <a:rPr lang="en-US" sz="2000" spc="20">
                <a:solidFill>
                  <a:srgbClr val="D9D9D9"/>
                </a:solidFill>
                <a:latin typeface="Proxima Nova"/>
                <a:ea typeface="Proxima Nova"/>
                <a:cs typeface="Proxima Nova"/>
                <a:sym typeface="Proxima Nova"/>
              </a:rPr>
              <a:t>Gracias por elegirnos como su socio en la seguridad contra incendios.</a:t>
            </a:r>
          </a:p>
        </p:txBody>
      </p:sp>
      <p:sp>
        <p:nvSpPr>
          <p:cNvPr id="22" name="TextBox 22"/>
          <p:cNvSpPr txBox="1"/>
          <p:nvPr/>
        </p:nvSpPr>
        <p:spPr>
          <a:xfrm>
            <a:off x="1028700" y="3010008"/>
            <a:ext cx="12421785" cy="2152650"/>
          </a:xfrm>
          <a:prstGeom prst="rect">
            <a:avLst/>
          </a:prstGeom>
        </p:spPr>
        <p:txBody>
          <a:bodyPr lIns="0" tIns="0" rIns="0" bIns="0" rtlCol="0" anchor="t">
            <a:spAutoFit/>
          </a:bodyPr>
          <a:lstStyle/>
          <a:p>
            <a:pPr algn="l">
              <a:lnSpc>
                <a:spcPts val="8100"/>
              </a:lnSpc>
            </a:pPr>
            <a:r>
              <a:rPr lang="en-US" sz="9000" b="1" spc="-89">
                <a:solidFill>
                  <a:srgbClr val="FFFFFF"/>
                </a:solidFill>
                <a:latin typeface="Proxima Nova Bold"/>
                <a:ea typeface="Proxima Nova Bold"/>
                <a:cs typeface="Proxima Nova Bold"/>
                <a:sym typeface="Proxima Nova Bold"/>
              </a:rPr>
              <a:t>Clientes que confian</a:t>
            </a:r>
          </a:p>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en nosotros</a:t>
            </a:r>
          </a:p>
        </p:txBody>
      </p:sp>
      <p:grpSp>
        <p:nvGrpSpPr>
          <p:cNvPr id="23" name="Group 23"/>
          <p:cNvGrpSpPr/>
          <p:nvPr/>
        </p:nvGrpSpPr>
        <p:grpSpPr>
          <a:xfrm>
            <a:off x="14273423" y="9224377"/>
            <a:ext cx="3169106" cy="651710"/>
            <a:chOff x="0" y="0"/>
            <a:chExt cx="4225474" cy="868947"/>
          </a:xfrm>
        </p:grpSpPr>
        <p:sp>
          <p:nvSpPr>
            <p:cNvPr id="24" name="TextBox 24"/>
            <p:cNvSpPr txBox="1"/>
            <p:nvPr/>
          </p:nvSpPr>
          <p:spPr>
            <a:xfrm>
              <a:off x="0" y="-47625"/>
              <a:ext cx="4225474"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Centro Turistico</a:t>
              </a:r>
            </a:p>
          </p:txBody>
        </p:sp>
        <p:sp>
          <p:nvSpPr>
            <p:cNvPr id="25" name="TextBox 25"/>
            <p:cNvSpPr txBox="1"/>
            <p:nvPr/>
          </p:nvSpPr>
          <p:spPr>
            <a:xfrm>
              <a:off x="0" y="419156"/>
              <a:ext cx="4225474"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Fundacion Temaiken</a:t>
              </a:r>
            </a:p>
          </p:txBody>
        </p:sp>
      </p:grpSp>
      <p:grpSp>
        <p:nvGrpSpPr>
          <p:cNvPr id="26" name="Group 26"/>
          <p:cNvGrpSpPr/>
          <p:nvPr/>
        </p:nvGrpSpPr>
        <p:grpSpPr>
          <a:xfrm>
            <a:off x="14214532" y="2705100"/>
            <a:ext cx="3457037" cy="1004135"/>
            <a:chOff x="0" y="0"/>
            <a:chExt cx="4609382" cy="1338847"/>
          </a:xfrm>
        </p:grpSpPr>
        <p:sp>
          <p:nvSpPr>
            <p:cNvPr id="27" name="TextBox 27"/>
            <p:cNvSpPr txBox="1"/>
            <p:nvPr/>
          </p:nvSpPr>
          <p:spPr>
            <a:xfrm>
              <a:off x="0" y="-47625"/>
              <a:ext cx="4609382"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Nucleoelectrica</a:t>
              </a:r>
            </a:p>
          </p:txBody>
        </p:sp>
        <p:sp>
          <p:nvSpPr>
            <p:cNvPr id="28" name="TextBox 28"/>
            <p:cNvSpPr txBox="1"/>
            <p:nvPr/>
          </p:nvSpPr>
          <p:spPr>
            <a:xfrm>
              <a:off x="0" y="419156"/>
              <a:ext cx="4609382" cy="9196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Central Nuclear Atucha I</a:t>
              </a:r>
            </a:p>
            <a:p>
              <a:pPr algn="l">
                <a:lnSpc>
                  <a:spcPts val="2800"/>
                </a:lnSpc>
              </a:pPr>
              <a:r>
                <a:rPr lang="en-US" sz="2000" spc="20">
                  <a:solidFill>
                    <a:srgbClr val="D9D9D9"/>
                  </a:solidFill>
                  <a:latin typeface="Proxima Nova"/>
                  <a:ea typeface="Proxima Nova"/>
                  <a:cs typeface="Proxima Nova"/>
                  <a:sym typeface="Proxima Nova"/>
                </a:rPr>
                <a:t>Central Nuclear Atucha II</a:t>
              </a:r>
            </a:p>
          </p:txBody>
        </p:sp>
      </p:grpSp>
      <p:grpSp>
        <p:nvGrpSpPr>
          <p:cNvPr id="29" name="Group 29"/>
          <p:cNvGrpSpPr/>
          <p:nvPr/>
        </p:nvGrpSpPr>
        <p:grpSpPr>
          <a:xfrm>
            <a:off x="14214532" y="992981"/>
            <a:ext cx="3457037" cy="1035657"/>
            <a:chOff x="0" y="-47625"/>
            <a:chExt cx="4609382" cy="1380877"/>
          </a:xfrm>
        </p:grpSpPr>
        <p:sp>
          <p:nvSpPr>
            <p:cNvPr id="30" name="TextBox 30"/>
            <p:cNvSpPr txBox="1"/>
            <p:nvPr/>
          </p:nvSpPr>
          <p:spPr>
            <a:xfrm>
              <a:off x="0" y="-47625"/>
              <a:ext cx="4609382"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Industrias</a:t>
              </a:r>
            </a:p>
          </p:txBody>
        </p:sp>
        <p:sp>
          <p:nvSpPr>
            <p:cNvPr id="31" name="TextBox 31"/>
            <p:cNvSpPr txBox="1"/>
            <p:nvPr/>
          </p:nvSpPr>
          <p:spPr>
            <a:xfrm>
              <a:off x="0" y="419156"/>
              <a:ext cx="4609382" cy="914096"/>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Planta Textil </a:t>
              </a:r>
              <a:r>
                <a:rPr lang="en-US" sz="2000" spc="20" dirty="0" err="1">
                  <a:solidFill>
                    <a:srgbClr val="D9D9D9"/>
                  </a:solidFill>
                  <a:latin typeface="Proxima Nova"/>
                  <a:ea typeface="Proxima Nova"/>
                  <a:cs typeface="Proxima Nova"/>
                  <a:sym typeface="Proxima Nova"/>
                </a:rPr>
                <a:t>Glava</a:t>
              </a:r>
              <a:endParaRPr lang="en-US" sz="2000" spc="20" dirty="0">
                <a:solidFill>
                  <a:srgbClr val="D9D9D9"/>
                </a:solidFill>
                <a:latin typeface="Proxima Nova"/>
                <a:ea typeface="Proxima Nova"/>
                <a:cs typeface="Proxima Nova"/>
                <a:sym typeface="Proxima Nova"/>
              </a:endParaRPr>
            </a:p>
            <a:p>
              <a:pPr algn="l">
                <a:lnSpc>
                  <a:spcPts val="2800"/>
                </a:lnSpc>
              </a:pPr>
              <a:r>
                <a:rPr lang="en-US" sz="2000" spc="20" dirty="0">
                  <a:solidFill>
                    <a:srgbClr val="D9D9D9"/>
                  </a:solidFill>
                  <a:latin typeface="Proxima Nova"/>
                  <a:ea typeface="Proxima Nova"/>
                  <a:cs typeface="Proxima Nova"/>
                  <a:sym typeface="Proxima Nova"/>
                </a:rPr>
                <a:t>Ledesma – La </a:t>
              </a:r>
              <a:r>
                <a:rPr lang="en-US" sz="2000" spc="20" dirty="0" err="1">
                  <a:solidFill>
                    <a:srgbClr val="D9D9D9"/>
                  </a:solidFill>
                  <a:latin typeface="Proxima Nova"/>
                  <a:ea typeface="Proxima Nova"/>
                  <a:cs typeface="Proxima Nova"/>
                  <a:sym typeface="Proxima Nova"/>
                </a:rPr>
                <a:t>torcaza</a:t>
              </a:r>
              <a:endParaRPr lang="en-US" sz="2000" spc="20" dirty="0">
                <a:solidFill>
                  <a:srgbClr val="D9D9D9"/>
                </a:solidFill>
                <a:latin typeface="Proxima Nova"/>
                <a:ea typeface="Proxima Nova"/>
                <a:cs typeface="Proxima Nova"/>
                <a:sym typeface="Proxima Nova"/>
              </a:endParaRPr>
            </a:p>
          </p:txBody>
        </p:sp>
      </p:grpSp>
      <p:grpSp>
        <p:nvGrpSpPr>
          <p:cNvPr id="32" name="Group 18">
            <a:extLst>
              <a:ext uri="{FF2B5EF4-FFF2-40B4-BE49-F238E27FC236}">
                <a16:creationId xmlns:a16="http://schemas.microsoft.com/office/drawing/2014/main" id="{EBD97613-E31B-99D0-21C7-FCA94D8EF358}"/>
              </a:ext>
            </a:extLst>
          </p:cNvPr>
          <p:cNvGrpSpPr/>
          <p:nvPr/>
        </p:nvGrpSpPr>
        <p:grpSpPr>
          <a:xfrm>
            <a:off x="14273423" y="5638156"/>
            <a:ext cx="3398146" cy="1394730"/>
            <a:chOff x="0" y="-47625"/>
            <a:chExt cx="4530861" cy="1859641"/>
          </a:xfrm>
        </p:grpSpPr>
        <p:sp>
          <p:nvSpPr>
            <p:cNvPr id="33" name="TextBox 19">
              <a:extLst>
                <a:ext uri="{FF2B5EF4-FFF2-40B4-BE49-F238E27FC236}">
                  <a16:creationId xmlns:a16="http://schemas.microsoft.com/office/drawing/2014/main" id="{1E24EDB6-B8CB-82E9-E857-FC93539D3E24}"/>
                </a:ext>
              </a:extLst>
            </p:cNvPr>
            <p:cNvSpPr txBox="1"/>
            <p:nvPr/>
          </p:nvSpPr>
          <p:spPr>
            <a:xfrm>
              <a:off x="0" y="-47625"/>
              <a:ext cx="4530861" cy="449792"/>
            </a:xfrm>
            <a:prstGeom prst="rect">
              <a:avLst/>
            </a:prstGeom>
          </p:spPr>
          <p:txBody>
            <a:bodyPr lIns="0" tIns="0" rIns="0" bIns="0" rtlCol="0" anchor="t">
              <a:spAutoFit/>
            </a:bodyPr>
            <a:lstStyle/>
            <a:p>
              <a:pPr algn="l">
                <a:lnSpc>
                  <a:spcPts val="2800"/>
                </a:lnSpc>
              </a:pPr>
              <a:r>
                <a:rPr lang="en-US" sz="2000" b="1" spc="20" dirty="0">
                  <a:solidFill>
                    <a:srgbClr val="FFFFFF"/>
                  </a:solidFill>
                  <a:latin typeface="Proxima Nova Bold"/>
                  <a:ea typeface="Proxima Nova Bold"/>
                  <a:cs typeface="Proxima Nova Bold"/>
                  <a:sym typeface="Proxima Nova Bold"/>
                </a:rPr>
                <a:t>Pharma</a:t>
              </a:r>
            </a:p>
          </p:txBody>
        </p:sp>
        <p:sp>
          <p:nvSpPr>
            <p:cNvPr id="34" name="TextBox 20">
              <a:extLst>
                <a:ext uri="{FF2B5EF4-FFF2-40B4-BE49-F238E27FC236}">
                  <a16:creationId xmlns:a16="http://schemas.microsoft.com/office/drawing/2014/main" id="{9040D461-DEF1-8300-2B8E-65C17F9EF61E}"/>
                </a:ext>
              </a:extLst>
            </p:cNvPr>
            <p:cNvSpPr txBox="1"/>
            <p:nvPr/>
          </p:nvSpPr>
          <p:spPr>
            <a:xfrm>
              <a:off x="0" y="419155"/>
              <a:ext cx="4530861" cy="1392861"/>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Laboratorio Bayer Pilar 1</a:t>
              </a:r>
            </a:p>
            <a:p>
              <a:pPr algn="l">
                <a:lnSpc>
                  <a:spcPts val="2800"/>
                </a:lnSpc>
              </a:pPr>
              <a:r>
                <a:rPr lang="en-US" sz="2000" spc="20" dirty="0">
                  <a:solidFill>
                    <a:srgbClr val="D9D9D9"/>
                  </a:solidFill>
                  <a:latin typeface="Proxima Nova"/>
                  <a:ea typeface="Proxima Nova"/>
                  <a:cs typeface="Proxima Nova"/>
                  <a:sym typeface="Proxima Nova"/>
                </a:rPr>
                <a:t>Laboratorio Bayer Pilar 2</a:t>
              </a:r>
            </a:p>
            <a:p>
              <a:pPr algn="l">
                <a:lnSpc>
                  <a:spcPts val="2800"/>
                </a:lnSpc>
              </a:pPr>
              <a:r>
                <a:rPr lang="en-US" sz="2000" spc="20" dirty="0">
                  <a:solidFill>
                    <a:srgbClr val="D9D9D9"/>
                  </a:solidFill>
                  <a:latin typeface="Proxima Nova"/>
                  <a:ea typeface="Proxima Nova"/>
                  <a:cs typeface="Proxima Nova"/>
                  <a:sym typeface="Proxima Nova"/>
                </a:rPr>
                <a:t>Laboratorio Sanofi</a:t>
              </a:r>
            </a:p>
          </p:txBody>
        </p:sp>
      </p:grpSp>
      <p:sp>
        <p:nvSpPr>
          <p:cNvPr id="35" name="AutoShape 9">
            <a:extLst>
              <a:ext uri="{FF2B5EF4-FFF2-40B4-BE49-F238E27FC236}">
                <a16:creationId xmlns:a16="http://schemas.microsoft.com/office/drawing/2014/main" id="{2BDFAF41-AD59-1B9D-60ED-56FA7B33ED1E}"/>
              </a:ext>
            </a:extLst>
          </p:cNvPr>
          <p:cNvSpPr/>
          <p:nvPr/>
        </p:nvSpPr>
        <p:spPr>
          <a:xfrm flipH="1">
            <a:off x="13450485" y="7124700"/>
            <a:ext cx="4932765" cy="0"/>
          </a:xfrm>
          <a:prstGeom prst="line">
            <a:avLst/>
          </a:prstGeom>
          <a:ln w="9525" cap="flat">
            <a:solidFill>
              <a:srgbClr val="FFFFFF"/>
            </a:solidFill>
            <a:prstDash val="solid"/>
            <a:headEnd type="none" w="sm" len="sm"/>
            <a:tailEnd type="none" w="sm" len="sm"/>
          </a:ln>
        </p:spPr>
        <p:txBody>
          <a:bodyPr/>
          <a:lstStyle/>
          <a:p>
            <a:endParaRPr lang="es-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C73CBE7-B486-86FA-0023-16C15CACBED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73BF1058-A210-89CE-9E7E-62BF34E66460}"/>
              </a:ext>
            </a:extLst>
          </p:cNvPr>
          <p:cNvGrpSpPr/>
          <p:nvPr/>
        </p:nvGrpSpPr>
        <p:grpSpPr>
          <a:xfrm>
            <a:off x="345219" y="437033"/>
            <a:ext cx="340035" cy="133350"/>
            <a:chOff x="0" y="0"/>
            <a:chExt cx="453379" cy="177800"/>
          </a:xfrm>
        </p:grpSpPr>
        <p:sp>
          <p:nvSpPr>
            <p:cNvPr id="5" name="AutoShape 5">
              <a:extLst>
                <a:ext uri="{FF2B5EF4-FFF2-40B4-BE49-F238E27FC236}">
                  <a16:creationId xmlns:a16="http://schemas.microsoft.com/office/drawing/2014/main" id="{9829D4D9-A3D9-BF63-0F64-39148C694DFB}"/>
                </a:ext>
              </a:extLst>
            </p:cNvPr>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6" name="AutoShape 6">
              <a:extLst>
                <a:ext uri="{FF2B5EF4-FFF2-40B4-BE49-F238E27FC236}">
                  <a16:creationId xmlns:a16="http://schemas.microsoft.com/office/drawing/2014/main" id="{23F17173-3F9F-7017-667A-11A1E47E3099}"/>
                </a:ext>
              </a:extLst>
            </p:cNvPr>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9" name="AutoShape 9">
            <a:extLst>
              <a:ext uri="{FF2B5EF4-FFF2-40B4-BE49-F238E27FC236}">
                <a16:creationId xmlns:a16="http://schemas.microsoft.com/office/drawing/2014/main" id="{E163A022-C043-C302-60B6-EF5B3162A818}"/>
              </a:ext>
            </a:extLst>
          </p:cNvPr>
          <p:cNvSpPr/>
          <p:nvPr/>
        </p:nvSpPr>
        <p:spPr>
          <a:xfrm flipH="1">
            <a:off x="685800" y="7917615"/>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10" name="Group 10">
            <a:extLst>
              <a:ext uri="{FF2B5EF4-FFF2-40B4-BE49-F238E27FC236}">
                <a16:creationId xmlns:a16="http://schemas.microsoft.com/office/drawing/2014/main" id="{6ACC0FF6-6996-7779-A65D-F3CEF77F3ED3}"/>
              </a:ext>
            </a:extLst>
          </p:cNvPr>
          <p:cNvGrpSpPr/>
          <p:nvPr/>
        </p:nvGrpSpPr>
        <p:grpSpPr>
          <a:xfrm>
            <a:off x="1028700" y="2076450"/>
            <a:ext cx="5517510" cy="3689129"/>
            <a:chOff x="0" y="0"/>
            <a:chExt cx="1453171" cy="971622"/>
          </a:xfrm>
        </p:grpSpPr>
        <p:sp>
          <p:nvSpPr>
            <p:cNvPr id="11" name="Freeform 11">
              <a:extLst>
                <a:ext uri="{FF2B5EF4-FFF2-40B4-BE49-F238E27FC236}">
                  <a16:creationId xmlns:a16="http://schemas.microsoft.com/office/drawing/2014/main" id="{6F02D5AA-4193-7DB4-495A-0B0D6F1EBCB2}"/>
                </a:ext>
              </a:extLst>
            </p:cNvPr>
            <p:cNvSpPr/>
            <p:nvPr/>
          </p:nvSpPr>
          <p:spPr>
            <a:xfrm>
              <a:off x="0" y="0"/>
              <a:ext cx="1453171" cy="971622"/>
            </a:xfrm>
            <a:custGeom>
              <a:avLst/>
              <a:gdLst/>
              <a:ahLst/>
              <a:cxnLst/>
              <a:rect l="l" t="t" r="r" b="b"/>
              <a:pathLst>
                <a:path w="1453171" h="971622">
                  <a:moveTo>
                    <a:pt x="0" y="0"/>
                  </a:moveTo>
                  <a:lnTo>
                    <a:pt x="1453171" y="0"/>
                  </a:lnTo>
                  <a:lnTo>
                    <a:pt x="1453171" y="971622"/>
                  </a:lnTo>
                  <a:lnTo>
                    <a:pt x="0" y="971622"/>
                  </a:lnTo>
                  <a:close/>
                </a:path>
              </a:pathLst>
            </a:custGeom>
            <a:solidFill>
              <a:srgbClr val="000000"/>
            </a:solidFill>
          </p:spPr>
          <p:txBody>
            <a:bodyPr/>
            <a:lstStyle/>
            <a:p>
              <a:endParaRPr lang="es-AR" dirty="0"/>
            </a:p>
          </p:txBody>
        </p:sp>
        <p:sp>
          <p:nvSpPr>
            <p:cNvPr id="12" name="TextBox 12">
              <a:extLst>
                <a:ext uri="{FF2B5EF4-FFF2-40B4-BE49-F238E27FC236}">
                  <a16:creationId xmlns:a16="http://schemas.microsoft.com/office/drawing/2014/main" id="{BD726F83-DF7C-69F5-7411-EF53A317ACCE}"/>
                </a:ext>
              </a:extLst>
            </p:cNvPr>
            <p:cNvSpPr txBox="1"/>
            <p:nvPr/>
          </p:nvSpPr>
          <p:spPr>
            <a:xfrm>
              <a:off x="0" y="-38100"/>
              <a:ext cx="1453171" cy="1009722"/>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a:extLst>
              <a:ext uri="{FF2B5EF4-FFF2-40B4-BE49-F238E27FC236}">
                <a16:creationId xmlns:a16="http://schemas.microsoft.com/office/drawing/2014/main" id="{56D06EF6-47ED-A67F-84BE-B24CC291D0D3}"/>
              </a:ext>
            </a:extLst>
          </p:cNvPr>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2"/>
            <a:stretch>
              <a:fillRect t="-11417" r="-11998"/>
            </a:stretch>
          </a:blipFill>
        </p:spPr>
        <p:txBody>
          <a:bodyPr/>
          <a:lstStyle/>
          <a:p>
            <a:endParaRPr lang="es-AR"/>
          </a:p>
        </p:txBody>
      </p:sp>
      <p:sp>
        <p:nvSpPr>
          <p:cNvPr id="21" name="TextBox 21">
            <a:extLst>
              <a:ext uri="{FF2B5EF4-FFF2-40B4-BE49-F238E27FC236}">
                <a16:creationId xmlns:a16="http://schemas.microsoft.com/office/drawing/2014/main" id="{8896083E-64DD-F467-0004-D5B85561C34F}"/>
              </a:ext>
            </a:extLst>
          </p:cNvPr>
          <p:cNvSpPr txBox="1"/>
          <p:nvPr/>
        </p:nvSpPr>
        <p:spPr>
          <a:xfrm>
            <a:off x="1028700" y="3203465"/>
            <a:ext cx="10713092" cy="685572"/>
          </a:xfrm>
          <a:prstGeom prst="rect">
            <a:avLst/>
          </a:prstGeom>
        </p:spPr>
        <p:txBody>
          <a:bodyPr wrap="square"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Nuestros </a:t>
            </a:r>
            <a:r>
              <a:rPr lang="en-US" sz="2000" spc="20" dirty="0" err="1">
                <a:solidFill>
                  <a:srgbClr val="D9D9D9"/>
                </a:solidFill>
                <a:latin typeface="Proxima Nova"/>
                <a:ea typeface="Proxima Nova"/>
                <a:cs typeface="Proxima Nova"/>
                <a:sym typeface="Proxima Nova"/>
              </a:rPr>
              <a:t>clientes</a:t>
            </a:r>
            <a:r>
              <a:rPr lang="en-US" sz="2000" spc="20" dirty="0">
                <a:solidFill>
                  <a:srgbClr val="D9D9D9"/>
                </a:solidFill>
                <a:latin typeface="Proxima Nova"/>
                <a:ea typeface="Proxima Nova"/>
                <a:cs typeface="Proxima Nova"/>
                <a:sym typeface="Proxima Nova"/>
              </a:rPr>
              <a:t> son tan </a:t>
            </a:r>
            <a:r>
              <a:rPr lang="en-US" sz="2000" spc="20" dirty="0" err="1">
                <a:solidFill>
                  <a:srgbClr val="D9D9D9"/>
                </a:solidFill>
                <a:latin typeface="Proxima Nova"/>
                <a:ea typeface="Proxima Nova"/>
                <a:cs typeface="Proxima Nova"/>
                <a:sym typeface="Proxima Nova"/>
              </a:rPr>
              <a:t>maravillosos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que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nos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permitieron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otorgar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su</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tiempo</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datos</a:t>
            </a:r>
            <a:r>
              <a:rPr lang="en-US" sz="2000" spc="20" dirty="0">
                <a:solidFill>
                  <a:srgbClr val="D9D9D9"/>
                </a:solidFill>
                <a:latin typeface="Proxima Nova"/>
                <a:ea typeface="Proxima Nova"/>
                <a:cs typeface="Proxima Nova"/>
                <a:sym typeface="Proxima Nova"/>
              </a:rPr>
              <a:t> para </a:t>
            </a:r>
            <a:r>
              <a:rPr lang="en-US" sz="2000" spc="20" dirty="0" err="1">
                <a:solidFill>
                  <a:srgbClr val="D9D9D9"/>
                </a:solidFill>
                <a:latin typeface="Proxima Nova"/>
                <a:ea typeface="Proxima Nova"/>
                <a:cs typeface="Proxima Nova"/>
                <a:sym typeface="Proxima Nova"/>
              </a:rPr>
              <a:t>que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ustedes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puedan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obtener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referencias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nuestra</a:t>
            </a:r>
            <a:r>
              <a:rPr lang="en-US" sz="2000" spc="20" dirty="0">
                <a:solidFill>
                  <a:srgbClr val="D9D9D9"/>
                </a:solidFill>
                <a:latin typeface="Proxima Nova"/>
                <a:ea typeface="Proxima Nova"/>
                <a:cs typeface="Proxima Nova"/>
                <a:sym typeface="Proxima Nova"/>
              </a:rPr>
              <a:t> Calidad de </a:t>
            </a:r>
            <a:r>
              <a:rPr lang="en-US" sz="2000" spc="20" dirty="0" err="1">
                <a:solidFill>
                  <a:srgbClr val="D9D9D9"/>
                </a:solidFill>
                <a:latin typeface="Proxima Nova"/>
                <a:ea typeface="Proxima Nova"/>
                <a:cs typeface="Proxima Nova"/>
                <a:sym typeface="Proxima Nova"/>
              </a:rPr>
              <a:t>servicios</a:t>
            </a:r>
            <a:r>
              <a:rPr lang="en-US" sz="2000" spc="20" dirty="0">
                <a:solidFill>
                  <a:srgbClr val="D9D9D9"/>
                </a:solidFill>
                <a:latin typeface="Proxima Nova"/>
                <a:ea typeface="Proxima Nova"/>
                <a:cs typeface="Proxima Nova"/>
                <a:sym typeface="Proxima Nova"/>
              </a:rPr>
              <a:t>…</a:t>
            </a:r>
          </a:p>
        </p:txBody>
      </p:sp>
      <p:sp>
        <p:nvSpPr>
          <p:cNvPr id="22" name="TextBox 22">
            <a:extLst>
              <a:ext uri="{FF2B5EF4-FFF2-40B4-BE49-F238E27FC236}">
                <a16:creationId xmlns:a16="http://schemas.microsoft.com/office/drawing/2014/main" id="{6BD8D5D1-B9D9-AF87-C64D-96BE7F7A23E2}"/>
              </a:ext>
            </a:extLst>
          </p:cNvPr>
          <p:cNvSpPr txBox="1"/>
          <p:nvPr/>
        </p:nvSpPr>
        <p:spPr>
          <a:xfrm>
            <a:off x="1028700" y="952500"/>
            <a:ext cx="12421785" cy="2152650"/>
          </a:xfrm>
          <a:prstGeom prst="rect">
            <a:avLst/>
          </a:prstGeom>
        </p:spPr>
        <p:txBody>
          <a:bodyPr lIns="0" tIns="0" rIns="0" bIns="0" rtlCol="0" anchor="t">
            <a:spAutoFit/>
          </a:bodyPr>
          <a:lstStyle/>
          <a:p>
            <a:pPr algn="l">
              <a:lnSpc>
                <a:spcPts val="8100"/>
              </a:lnSpc>
            </a:pPr>
            <a:r>
              <a:rPr lang="en-US" sz="9000" b="1" spc="-89">
                <a:solidFill>
                  <a:srgbClr val="FFFFFF"/>
                </a:solidFill>
                <a:latin typeface="Proxima Nova Bold"/>
                <a:ea typeface="Proxima Nova Bold"/>
                <a:cs typeface="Proxima Nova Bold"/>
                <a:sym typeface="Proxima Nova Bold"/>
              </a:rPr>
              <a:t>Clientes que confian</a:t>
            </a:r>
          </a:p>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en nosotros</a:t>
            </a:r>
          </a:p>
        </p:txBody>
      </p:sp>
      <p:sp>
        <p:nvSpPr>
          <p:cNvPr id="35" name="AutoShape 9">
            <a:extLst>
              <a:ext uri="{FF2B5EF4-FFF2-40B4-BE49-F238E27FC236}">
                <a16:creationId xmlns:a16="http://schemas.microsoft.com/office/drawing/2014/main" id="{EC4DB4CD-027C-FBC4-3CD9-D123E78EFBE7}"/>
              </a:ext>
            </a:extLst>
          </p:cNvPr>
          <p:cNvSpPr/>
          <p:nvPr/>
        </p:nvSpPr>
        <p:spPr>
          <a:xfrm flipH="1">
            <a:off x="685801" y="6165357"/>
            <a:ext cx="4932765" cy="0"/>
          </a:xfrm>
          <a:prstGeom prst="line">
            <a:avLst/>
          </a:prstGeom>
          <a:ln w="9525" cap="flat">
            <a:solidFill>
              <a:srgbClr val="FFFFFF"/>
            </a:solidFill>
            <a:prstDash val="solid"/>
            <a:headEnd type="none" w="sm" len="sm"/>
            <a:tailEnd type="none" w="sm" len="sm"/>
          </a:ln>
        </p:spPr>
        <p:txBody>
          <a:bodyPr/>
          <a:lstStyle/>
          <a:p>
            <a:endParaRPr lang="es-AR"/>
          </a:p>
        </p:txBody>
      </p:sp>
      <p:pic>
        <p:nvPicPr>
          <p:cNvPr id="38" name="Imagen 37">
            <a:extLst>
              <a:ext uri="{FF2B5EF4-FFF2-40B4-BE49-F238E27FC236}">
                <a16:creationId xmlns:a16="http://schemas.microsoft.com/office/drawing/2014/main" id="{B76441EB-7E04-5971-B4B2-54B7B80CC99D}"/>
              </a:ext>
            </a:extLst>
          </p:cNvPr>
          <p:cNvPicPr>
            <a:picLocks noChangeAspect="1"/>
          </p:cNvPicPr>
          <p:nvPr/>
        </p:nvPicPr>
        <p:blipFill>
          <a:blip r:embed="rId3"/>
          <a:stretch>
            <a:fillRect/>
          </a:stretch>
        </p:blipFill>
        <p:spPr>
          <a:xfrm>
            <a:off x="893573" y="4756499"/>
            <a:ext cx="1108795" cy="1037082"/>
          </a:xfrm>
          <a:prstGeom prst="rect">
            <a:avLst/>
          </a:prstGeom>
        </p:spPr>
      </p:pic>
      <p:pic>
        <p:nvPicPr>
          <p:cNvPr id="41" name="Imagen 40">
            <a:extLst>
              <a:ext uri="{FF2B5EF4-FFF2-40B4-BE49-F238E27FC236}">
                <a16:creationId xmlns:a16="http://schemas.microsoft.com/office/drawing/2014/main" id="{C160DBB7-91DC-BB2C-6EE5-D77A94B3865C}"/>
              </a:ext>
            </a:extLst>
          </p:cNvPr>
          <p:cNvPicPr>
            <a:picLocks noChangeAspect="1"/>
          </p:cNvPicPr>
          <p:nvPr/>
        </p:nvPicPr>
        <p:blipFill>
          <a:blip r:embed="rId4"/>
          <a:stretch>
            <a:fillRect/>
          </a:stretch>
        </p:blipFill>
        <p:spPr>
          <a:xfrm>
            <a:off x="837748" y="8409530"/>
            <a:ext cx="2019753" cy="837015"/>
          </a:xfrm>
          <a:prstGeom prst="rect">
            <a:avLst/>
          </a:prstGeom>
        </p:spPr>
      </p:pic>
      <p:pic>
        <p:nvPicPr>
          <p:cNvPr id="43" name="Imagen 42">
            <a:extLst>
              <a:ext uri="{FF2B5EF4-FFF2-40B4-BE49-F238E27FC236}">
                <a16:creationId xmlns:a16="http://schemas.microsoft.com/office/drawing/2014/main" id="{07C963D1-595A-EF37-D036-4D1BF39418DC}"/>
              </a:ext>
            </a:extLst>
          </p:cNvPr>
          <p:cNvPicPr>
            <a:picLocks noChangeAspect="1"/>
          </p:cNvPicPr>
          <p:nvPr/>
        </p:nvPicPr>
        <p:blipFill>
          <a:blip r:embed="rId5"/>
          <a:stretch>
            <a:fillRect/>
          </a:stretch>
        </p:blipFill>
        <p:spPr>
          <a:xfrm>
            <a:off x="6722154" y="4678791"/>
            <a:ext cx="1502965" cy="1031044"/>
          </a:xfrm>
          <a:prstGeom prst="rect">
            <a:avLst/>
          </a:prstGeom>
        </p:spPr>
      </p:pic>
      <p:pic>
        <p:nvPicPr>
          <p:cNvPr id="48" name="Imagen 47">
            <a:extLst>
              <a:ext uri="{FF2B5EF4-FFF2-40B4-BE49-F238E27FC236}">
                <a16:creationId xmlns:a16="http://schemas.microsoft.com/office/drawing/2014/main" id="{C8E712AB-3DE4-FAA7-66DE-CC8C8F0ED1E4}"/>
              </a:ext>
            </a:extLst>
          </p:cNvPr>
          <p:cNvPicPr>
            <a:picLocks noChangeAspect="1"/>
          </p:cNvPicPr>
          <p:nvPr/>
        </p:nvPicPr>
        <p:blipFill>
          <a:blip r:embed="rId6"/>
          <a:stretch>
            <a:fillRect/>
          </a:stretch>
        </p:blipFill>
        <p:spPr>
          <a:xfrm>
            <a:off x="6684053" y="8458296"/>
            <a:ext cx="1736048" cy="730615"/>
          </a:xfrm>
          <a:prstGeom prst="rect">
            <a:avLst/>
          </a:prstGeom>
        </p:spPr>
      </p:pic>
      <p:pic>
        <p:nvPicPr>
          <p:cNvPr id="50" name="Imagen 49">
            <a:extLst>
              <a:ext uri="{FF2B5EF4-FFF2-40B4-BE49-F238E27FC236}">
                <a16:creationId xmlns:a16="http://schemas.microsoft.com/office/drawing/2014/main" id="{EF8E989A-2689-405C-96DD-5853FF3AF3B3}"/>
              </a:ext>
            </a:extLst>
          </p:cNvPr>
          <p:cNvPicPr>
            <a:picLocks noChangeAspect="1"/>
          </p:cNvPicPr>
          <p:nvPr/>
        </p:nvPicPr>
        <p:blipFill>
          <a:blip r:embed="rId7"/>
          <a:stretch>
            <a:fillRect/>
          </a:stretch>
        </p:blipFill>
        <p:spPr>
          <a:xfrm>
            <a:off x="6684054" y="6578625"/>
            <a:ext cx="1502965" cy="1065805"/>
          </a:xfrm>
          <a:prstGeom prst="rect">
            <a:avLst/>
          </a:prstGeom>
        </p:spPr>
      </p:pic>
      <p:pic>
        <p:nvPicPr>
          <p:cNvPr id="55" name="Imagen 54">
            <a:extLst>
              <a:ext uri="{FF2B5EF4-FFF2-40B4-BE49-F238E27FC236}">
                <a16:creationId xmlns:a16="http://schemas.microsoft.com/office/drawing/2014/main" id="{E4C257C3-DCC2-F1A4-330A-4351B969ABDA}"/>
              </a:ext>
            </a:extLst>
          </p:cNvPr>
          <p:cNvPicPr>
            <a:picLocks noChangeAspect="1"/>
          </p:cNvPicPr>
          <p:nvPr/>
        </p:nvPicPr>
        <p:blipFill>
          <a:blip r:embed="rId8"/>
          <a:stretch>
            <a:fillRect/>
          </a:stretch>
        </p:blipFill>
        <p:spPr>
          <a:xfrm>
            <a:off x="893573" y="6624773"/>
            <a:ext cx="1194127" cy="1038371"/>
          </a:xfrm>
          <a:prstGeom prst="rect">
            <a:avLst/>
          </a:prstGeom>
        </p:spPr>
      </p:pic>
      <p:sp>
        <p:nvSpPr>
          <p:cNvPr id="56" name="TextBox 20">
            <a:extLst>
              <a:ext uri="{FF2B5EF4-FFF2-40B4-BE49-F238E27FC236}">
                <a16:creationId xmlns:a16="http://schemas.microsoft.com/office/drawing/2014/main" id="{A4ED2BE0-99D5-2C56-DF32-AF0DD6481F73}"/>
              </a:ext>
            </a:extLst>
          </p:cNvPr>
          <p:cNvSpPr txBox="1"/>
          <p:nvPr/>
        </p:nvSpPr>
        <p:spPr>
          <a:xfrm>
            <a:off x="2227113" y="4523534"/>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Miguela Delgado</a:t>
            </a:r>
          </a:p>
          <a:p>
            <a:pPr>
              <a:lnSpc>
                <a:spcPts val="2800"/>
              </a:lnSpc>
            </a:pPr>
            <a:r>
              <a:rPr lang="en-US" sz="2000" spc="20" dirty="0">
                <a:solidFill>
                  <a:srgbClr val="D9D9D9"/>
                </a:solidFill>
                <a:latin typeface="Proxima Nova"/>
                <a:ea typeface="Proxima Nova"/>
                <a:cs typeface="Proxima Nova"/>
                <a:sym typeface="Proxima Nova"/>
              </a:rPr>
              <a:t>miguela.delgado@bayer.com</a:t>
            </a:r>
          </a:p>
        </p:txBody>
      </p:sp>
      <p:sp>
        <p:nvSpPr>
          <p:cNvPr id="58" name="TextBox 20">
            <a:extLst>
              <a:ext uri="{FF2B5EF4-FFF2-40B4-BE49-F238E27FC236}">
                <a16:creationId xmlns:a16="http://schemas.microsoft.com/office/drawing/2014/main" id="{36C6B94B-E0AF-1EDC-6A09-73951B1F0FCD}"/>
              </a:ext>
            </a:extLst>
          </p:cNvPr>
          <p:cNvSpPr txBox="1"/>
          <p:nvPr/>
        </p:nvSpPr>
        <p:spPr>
          <a:xfrm>
            <a:off x="2227113" y="5346098"/>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Carlos Pastor</a:t>
            </a:r>
          </a:p>
          <a:p>
            <a:pPr>
              <a:lnSpc>
                <a:spcPts val="2800"/>
              </a:lnSpc>
            </a:pPr>
            <a:r>
              <a:rPr lang="en-US" sz="2000" spc="20" dirty="0">
                <a:solidFill>
                  <a:srgbClr val="D9D9D9"/>
                </a:solidFill>
                <a:latin typeface="Proxima Nova"/>
                <a:ea typeface="Proxima Nova"/>
                <a:cs typeface="Proxima Nova"/>
                <a:sym typeface="Proxima Nova"/>
              </a:rPr>
              <a:t>carlos.pastor.ext@bayer.com</a:t>
            </a:r>
          </a:p>
        </p:txBody>
      </p:sp>
      <p:sp>
        <p:nvSpPr>
          <p:cNvPr id="59" name="TextBox 20">
            <a:extLst>
              <a:ext uri="{FF2B5EF4-FFF2-40B4-BE49-F238E27FC236}">
                <a16:creationId xmlns:a16="http://schemas.microsoft.com/office/drawing/2014/main" id="{5A3466CF-644D-8D71-2FB9-AE5D61AE0BB4}"/>
              </a:ext>
            </a:extLst>
          </p:cNvPr>
          <p:cNvSpPr txBox="1"/>
          <p:nvPr/>
        </p:nvSpPr>
        <p:spPr>
          <a:xfrm>
            <a:off x="2265213" y="6772637"/>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Claudio Rojas</a:t>
            </a:r>
          </a:p>
          <a:p>
            <a:pPr>
              <a:lnSpc>
                <a:spcPts val="2800"/>
              </a:lnSpc>
            </a:pPr>
            <a:r>
              <a:rPr lang="en-US" sz="2000" spc="20" dirty="0">
                <a:solidFill>
                  <a:srgbClr val="D9D9D9"/>
                </a:solidFill>
                <a:latin typeface="Proxima Nova"/>
                <a:ea typeface="Proxima Nova"/>
                <a:cs typeface="Proxima Nova"/>
                <a:sym typeface="Proxima Nova"/>
              </a:rPr>
              <a:t>crojas@tuteurgroup.com</a:t>
            </a:r>
          </a:p>
        </p:txBody>
      </p:sp>
      <p:sp>
        <p:nvSpPr>
          <p:cNvPr id="60" name="TextBox 20">
            <a:extLst>
              <a:ext uri="{FF2B5EF4-FFF2-40B4-BE49-F238E27FC236}">
                <a16:creationId xmlns:a16="http://schemas.microsoft.com/office/drawing/2014/main" id="{FF18C2D8-4835-4A27-127B-EE70E95C2755}"/>
              </a:ext>
            </a:extLst>
          </p:cNvPr>
          <p:cNvSpPr txBox="1"/>
          <p:nvPr/>
        </p:nvSpPr>
        <p:spPr>
          <a:xfrm>
            <a:off x="3152182" y="8466200"/>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Sebastian Vidal</a:t>
            </a:r>
          </a:p>
          <a:p>
            <a:pPr>
              <a:lnSpc>
                <a:spcPts val="2800"/>
              </a:lnSpc>
            </a:pPr>
            <a:r>
              <a:rPr lang="en-US" sz="2000" spc="20" dirty="0">
                <a:solidFill>
                  <a:srgbClr val="D9D9D9"/>
                </a:solidFill>
                <a:latin typeface="Proxima Nova"/>
                <a:ea typeface="Proxima Nova"/>
                <a:cs typeface="Proxima Nova"/>
                <a:sym typeface="Proxima Nova"/>
              </a:rPr>
              <a:t>SVidal@temaiken.org.ar</a:t>
            </a:r>
          </a:p>
        </p:txBody>
      </p:sp>
      <p:sp>
        <p:nvSpPr>
          <p:cNvPr id="61" name="AutoShape 9">
            <a:extLst>
              <a:ext uri="{FF2B5EF4-FFF2-40B4-BE49-F238E27FC236}">
                <a16:creationId xmlns:a16="http://schemas.microsoft.com/office/drawing/2014/main" id="{C63529F7-31D1-73DA-6F60-32B3177335F8}"/>
              </a:ext>
            </a:extLst>
          </p:cNvPr>
          <p:cNvSpPr/>
          <p:nvPr/>
        </p:nvSpPr>
        <p:spPr>
          <a:xfrm flipH="1">
            <a:off x="6591301" y="6165357"/>
            <a:ext cx="4932765" cy="0"/>
          </a:xfrm>
          <a:prstGeom prst="line">
            <a:avLst/>
          </a:prstGeom>
          <a:ln w="9525" cap="flat">
            <a:solidFill>
              <a:srgbClr val="FFFFFF"/>
            </a:solidFill>
            <a:prstDash val="solid"/>
            <a:headEnd type="none" w="sm" len="sm"/>
            <a:tailEnd type="none" w="sm" len="sm"/>
          </a:ln>
        </p:spPr>
        <p:txBody>
          <a:bodyPr/>
          <a:lstStyle/>
          <a:p>
            <a:endParaRPr lang="es-AR"/>
          </a:p>
        </p:txBody>
      </p:sp>
      <p:sp>
        <p:nvSpPr>
          <p:cNvPr id="62" name="TextBox 20">
            <a:extLst>
              <a:ext uri="{FF2B5EF4-FFF2-40B4-BE49-F238E27FC236}">
                <a16:creationId xmlns:a16="http://schemas.microsoft.com/office/drawing/2014/main" id="{E0BE4EC5-01BB-3C5D-762E-01D3686A45B7}"/>
              </a:ext>
            </a:extLst>
          </p:cNvPr>
          <p:cNvSpPr txBox="1"/>
          <p:nvPr/>
        </p:nvSpPr>
        <p:spPr>
          <a:xfrm>
            <a:off x="8420101" y="6772637"/>
            <a:ext cx="3824568" cy="685572"/>
          </a:xfrm>
          <a:prstGeom prst="rect">
            <a:avLst/>
          </a:prstGeom>
        </p:spPr>
        <p:txBody>
          <a:bodyPr wrap="square"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Dario </a:t>
            </a:r>
            <a:r>
              <a:rPr lang="en-US" sz="2000" spc="20" dirty="0" err="1">
                <a:solidFill>
                  <a:srgbClr val="D9D9D9"/>
                </a:solidFill>
                <a:latin typeface="Proxima Nova"/>
                <a:ea typeface="Proxima Nova"/>
                <a:cs typeface="Proxima Nova"/>
                <a:sym typeface="Proxima Nova"/>
              </a:rPr>
              <a:t>Struc</a:t>
            </a:r>
            <a:endParaRPr lang="en-US" sz="2000" spc="20" dirty="0">
              <a:solidFill>
                <a:srgbClr val="D9D9D9"/>
              </a:solidFill>
              <a:latin typeface="Proxima Nova"/>
              <a:ea typeface="Proxima Nova"/>
              <a:cs typeface="Proxima Nova"/>
              <a:sym typeface="Proxima Nova"/>
            </a:endParaRPr>
          </a:p>
          <a:p>
            <a:pPr>
              <a:lnSpc>
                <a:spcPts val="2800"/>
              </a:lnSpc>
            </a:pPr>
            <a:r>
              <a:rPr lang="en-US" sz="2000" spc="20" dirty="0">
                <a:solidFill>
                  <a:srgbClr val="D9D9D9"/>
                </a:solidFill>
                <a:latin typeface="Proxima Nova"/>
                <a:ea typeface="Proxima Nova"/>
                <a:cs typeface="Proxima Nova"/>
                <a:sym typeface="Proxima Nova"/>
              </a:rPr>
              <a:t>SD-Instalaciones@hotmail.com</a:t>
            </a:r>
          </a:p>
        </p:txBody>
      </p:sp>
      <p:sp>
        <p:nvSpPr>
          <p:cNvPr id="63" name="TextBox 20">
            <a:extLst>
              <a:ext uri="{FF2B5EF4-FFF2-40B4-BE49-F238E27FC236}">
                <a16:creationId xmlns:a16="http://schemas.microsoft.com/office/drawing/2014/main" id="{ABD99210-7EE3-6CC9-9835-9BE1635195E9}"/>
              </a:ext>
            </a:extLst>
          </p:cNvPr>
          <p:cNvSpPr txBox="1"/>
          <p:nvPr/>
        </p:nvSpPr>
        <p:spPr>
          <a:xfrm>
            <a:off x="8420101" y="4504484"/>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Emmanuel Taddei</a:t>
            </a:r>
          </a:p>
          <a:p>
            <a:pPr>
              <a:lnSpc>
                <a:spcPts val="2800"/>
              </a:lnSpc>
            </a:pPr>
            <a:r>
              <a:rPr lang="en-US" sz="2000" spc="20" dirty="0">
                <a:solidFill>
                  <a:srgbClr val="D9D9D9"/>
                </a:solidFill>
                <a:latin typeface="Proxima Nova"/>
                <a:ea typeface="Proxima Nova"/>
                <a:cs typeface="Proxima Nova"/>
                <a:sym typeface="Proxima Nova"/>
              </a:rPr>
              <a:t>etaddei@na-sa.com.ar</a:t>
            </a:r>
          </a:p>
        </p:txBody>
      </p:sp>
      <p:sp>
        <p:nvSpPr>
          <p:cNvPr id="64" name="TextBox 20">
            <a:extLst>
              <a:ext uri="{FF2B5EF4-FFF2-40B4-BE49-F238E27FC236}">
                <a16:creationId xmlns:a16="http://schemas.microsoft.com/office/drawing/2014/main" id="{B61E8C9D-5876-6B90-7C01-C4113EE4B6F2}"/>
              </a:ext>
            </a:extLst>
          </p:cNvPr>
          <p:cNvSpPr txBox="1"/>
          <p:nvPr/>
        </p:nvSpPr>
        <p:spPr>
          <a:xfrm>
            <a:off x="8420101" y="5327048"/>
            <a:ext cx="3398146"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Cristian Mendizabal</a:t>
            </a:r>
          </a:p>
          <a:p>
            <a:pPr>
              <a:lnSpc>
                <a:spcPts val="2800"/>
              </a:lnSpc>
            </a:pPr>
            <a:r>
              <a:rPr lang="en-US" sz="2000" spc="20" dirty="0">
                <a:solidFill>
                  <a:srgbClr val="D9D9D9"/>
                </a:solidFill>
                <a:latin typeface="Proxima Nova"/>
                <a:ea typeface="Proxima Nova"/>
                <a:cs typeface="Proxima Nova"/>
                <a:sym typeface="Proxima Nova"/>
              </a:rPr>
              <a:t>cmendizabal@na-sa.com.ar</a:t>
            </a:r>
          </a:p>
        </p:txBody>
      </p:sp>
      <p:sp>
        <p:nvSpPr>
          <p:cNvPr id="65" name="AutoShape 9">
            <a:extLst>
              <a:ext uri="{FF2B5EF4-FFF2-40B4-BE49-F238E27FC236}">
                <a16:creationId xmlns:a16="http://schemas.microsoft.com/office/drawing/2014/main" id="{9A8A8CE2-2CF0-9C2E-3104-77307E9F62FC}"/>
              </a:ext>
            </a:extLst>
          </p:cNvPr>
          <p:cNvSpPr/>
          <p:nvPr/>
        </p:nvSpPr>
        <p:spPr>
          <a:xfrm flipH="1">
            <a:off x="6591301" y="7917615"/>
            <a:ext cx="4932765" cy="0"/>
          </a:xfrm>
          <a:prstGeom prst="line">
            <a:avLst/>
          </a:prstGeom>
          <a:ln w="9525" cap="flat">
            <a:solidFill>
              <a:srgbClr val="FFFFFF"/>
            </a:solidFill>
            <a:prstDash val="solid"/>
            <a:headEnd type="none" w="sm" len="sm"/>
            <a:tailEnd type="none" w="sm" len="sm"/>
          </a:ln>
        </p:spPr>
        <p:txBody>
          <a:bodyPr/>
          <a:lstStyle/>
          <a:p>
            <a:endParaRPr lang="es-AR"/>
          </a:p>
        </p:txBody>
      </p:sp>
      <p:sp>
        <p:nvSpPr>
          <p:cNvPr id="66" name="TextBox 20">
            <a:extLst>
              <a:ext uri="{FF2B5EF4-FFF2-40B4-BE49-F238E27FC236}">
                <a16:creationId xmlns:a16="http://schemas.microsoft.com/office/drawing/2014/main" id="{4CEE56C0-F91E-344C-1C94-81B9D978ED79}"/>
              </a:ext>
            </a:extLst>
          </p:cNvPr>
          <p:cNvSpPr txBox="1"/>
          <p:nvPr/>
        </p:nvSpPr>
        <p:spPr>
          <a:xfrm>
            <a:off x="8553826" y="8485346"/>
            <a:ext cx="3824568" cy="685572"/>
          </a:xfrm>
          <a:prstGeom prst="rect">
            <a:avLst/>
          </a:prstGeom>
        </p:spPr>
        <p:txBody>
          <a:bodyPr wrap="square"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Guillermo Longoni</a:t>
            </a:r>
          </a:p>
          <a:p>
            <a:pPr>
              <a:lnSpc>
                <a:spcPts val="2800"/>
              </a:lnSpc>
            </a:pPr>
            <a:r>
              <a:rPr lang="en-US" sz="2000" spc="20" dirty="0">
                <a:solidFill>
                  <a:srgbClr val="D9D9D9"/>
                </a:solidFill>
                <a:latin typeface="Proxima Nova"/>
                <a:ea typeface="Proxima Nova"/>
                <a:cs typeface="Proxima Nova"/>
                <a:sym typeface="Proxima Nova"/>
              </a:rPr>
              <a:t>latorcaza@ledesma.com.ar</a:t>
            </a:r>
          </a:p>
        </p:txBody>
      </p:sp>
      <p:sp>
        <p:nvSpPr>
          <p:cNvPr id="69" name="TextBox 20">
            <a:extLst>
              <a:ext uri="{FF2B5EF4-FFF2-40B4-BE49-F238E27FC236}">
                <a16:creationId xmlns:a16="http://schemas.microsoft.com/office/drawing/2014/main" id="{AFEF9F77-3291-E274-B4E6-7D4FC0D09858}"/>
              </a:ext>
            </a:extLst>
          </p:cNvPr>
          <p:cNvSpPr txBox="1"/>
          <p:nvPr/>
        </p:nvSpPr>
        <p:spPr>
          <a:xfrm>
            <a:off x="14555675" y="4756499"/>
            <a:ext cx="3824568" cy="685572"/>
          </a:xfrm>
          <a:prstGeom prst="rect">
            <a:avLst/>
          </a:prstGeom>
        </p:spPr>
        <p:txBody>
          <a:bodyPr wrap="square"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Pascual </a:t>
            </a:r>
            <a:r>
              <a:rPr lang="en-US" sz="2000" spc="20" dirty="0" err="1">
                <a:solidFill>
                  <a:srgbClr val="D9D9D9"/>
                </a:solidFill>
                <a:latin typeface="Proxima Nova"/>
                <a:ea typeface="Proxima Nova"/>
                <a:cs typeface="Proxima Nova"/>
                <a:sym typeface="Proxima Nova"/>
              </a:rPr>
              <a:t>Visciglia</a:t>
            </a:r>
            <a:endParaRPr lang="en-US" sz="2000" spc="20" dirty="0">
              <a:solidFill>
                <a:srgbClr val="D9D9D9"/>
              </a:solidFill>
              <a:latin typeface="Proxima Nova"/>
              <a:ea typeface="Proxima Nova"/>
              <a:cs typeface="Proxima Nova"/>
              <a:sym typeface="Proxima Nova"/>
            </a:endParaRPr>
          </a:p>
          <a:p>
            <a:pPr>
              <a:lnSpc>
                <a:spcPts val="2800"/>
              </a:lnSpc>
            </a:pPr>
            <a:r>
              <a:rPr lang="en-US" sz="2000" spc="20" dirty="0">
                <a:solidFill>
                  <a:srgbClr val="D9D9D9"/>
                </a:solidFill>
                <a:latin typeface="Proxima Nova"/>
                <a:ea typeface="Proxima Nova"/>
                <a:cs typeface="Proxima Nova"/>
                <a:sym typeface="Proxima Nova"/>
              </a:rPr>
              <a:t>Pascual.Visciglia@sanofi.com</a:t>
            </a:r>
          </a:p>
        </p:txBody>
      </p:sp>
      <p:sp>
        <p:nvSpPr>
          <p:cNvPr id="70" name="AutoShape 9">
            <a:extLst>
              <a:ext uri="{FF2B5EF4-FFF2-40B4-BE49-F238E27FC236}">
                <a16:creationId xmlns:a16="http://schemas.microsoft.com/office/drawing/2014/main" id="{5038B3CF-5DFB-705B-CF0F-2AA9E845610C}"/>
              </a:ext>
            </a:extLst>
          </p:cNvPr>
          <p:cNvSpPr/>
          <p:nvPr/>
        </p:nvSpPr>
        <p:spPr>
          <a:xfrm flipH="1">
            <a:off x="12609298" y="6165357"/>
            <a:ext cx="4932765" cy="0"/>
          </a:xfrm>
          <a:prstGeom prst="line">
            <a:avLst/>
          </a:prstGeom>
          <a:ln w="9525" cap="flat">
            <a:solidFill>
              <a:srgbClr val="FFFFFF"/>
            </a:solidFill>
            <a:prstDash val="solid"/>
            <a:headEnd type="none" w="sm" len="sm"/>
            <a:tailEnd type="none" w="sm" len="sm"/>
          </a:ln>
        </p:spPr>
        <p:txBody>
          <a:bodyPr/>
          <a:lstStyle/>
          <a:p>
            <a:endParaRPr lang="es-AR"/>
          </a:p>
        </p:txBody>
      </p:sp>
      <p:pic>
        <p:nvPicPr>
          <p:cNvPr id="3" name="Imagen 2" descr="Imagen que contiene dibujo&#10;&#10;El contenido generado por IA puede ser incorrecto.">
            <a:extLst>
              <a:ext uri="{FF2B5EF4-FFF2-40B4-BE49-F238E27FC236}">
                <a16:creationId xmlns:a16="http://schemas.microsoft.com/office/drawing/2014/main" id="{F00FFF48-7CCE-AB2E-79B8-622DE196C4AD}"/>
              </a:ext>
            </a:extLst>
          </p:cNvPr>
          <p:cNvPicPr>
            <a:picLocks noChangeAspect="1"/>
          </p:cNvPicPr>
          <p:nvPr/>
        </p:nvPicPr>
        <p:blipFill>
          <a:blip r:embed="rId9"/>
          <a:stretch>
            <a:fillRect/>
          </a:stretch>
        </p:blipFill>
        <p:spPr>
          <a:xfrm>
            <a:off x="12586958" y="4802451"/>
            <a:ext cx="1727053" cy="739544"/>
          </a:xfrm>
          <a:prstGeom prst="rect">
            <a:avLst/>
          </a:prstGeom>
        </p:spPr>
      </p:pic>
    </p:spTree>
    <p:extLst>
      <p:ext uri="{BB962C8B-B14F-4D97-AF65-F5344CB8AC3E}">
        <p14:creationId xmlns:p14="http://schemas.microsoft.com/office/powerpoint/2010/main" val="359154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110793" y="-115391"/>
            <a:ext cx="8339692" cy="10497641"/>
            <a:chOff x="0" y="0"/>
            <a:chExt cx="11119589" cy="13996855"/>
          </a:xfrm>
        </p:grpSpPr>
        <p:pic>
          <p:nvPicPr>
            <p:cNvPr id="3" name="Picture 3"/>
            <p:cNvPicPr>
              <a:picLocks noChangeAspect="1"/>
            </p:cNvPicPr>
            <p:nvPr/>
          </p:nvPicPr>
          <p:blipFill>
            <a:blip r:embed="rId2"/>
            <a:srcRect l="20208" r="20208"/>
            <a:stretch>
              <a:fillRect/>
            </a:stretch>
          </p:blipFill>
          <p:spPr>
            <a:xfrm>
              <a:off x="0" y="0"/>
              <a:ext cx="11119589" cy="13996855"/>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7" name="AutoShape 7"/>
          <p:cNvSpPr/>
          <p:nvPr/>
        </p:nvSpPr>
        <p:spPr>
          <a:xfrm flipH="1">
            <a:off x="13450485" y="4696010"/>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8" name="Group 8"/>
          <p:cNvGrpSpPr/>
          <p:nvPr/>
        </p:nvGrpSpPr>
        <p:grpSpPr>
          <a:xfrm>
            <a:off x="14273423" y="5162658"/>
            <a:ext cx="3398146" cy="1356560"/>
            <a:chOff x="0" y="0"/>
            <a:chExt cx="4530861" cy="1808747"/>
          </a:xfrm>
        </p:grpSpPr>
        <p:sp>
          <p:nvSpPr>
            <p:cNvPr id="9" name="TextBox 9"/>
            <p:cNvSpPr txBox="1"/>
            <p:nvPr/>
          </p:nvSpPr>
          <p:spPr>
            <a:xfrm>
              <a:off x="0" y="-47625"/>
              <a:ext cx="453086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Pharma y Hospitalarios</a:t>
              </a:r>
            </a:p>
          </p:txBody>
        </p:sp>
        <p:sp>
          <p:nvSpPr>
            <p:cNvPr id="10" name="TextBox 10"/>
            <p:cNvSpPr txBox="1"/>
            <p:nvPr/>
          </p:nvSpPr>
          <p:spPr>
            <a:xfrm>
              <a:off x="0" y="419156"/>
              <a:ext cx="4530861" cy="13895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Farmacéuticas, Laboratorios, Clínicas, Sanatorios y  Compañías Medicas</a:t>
              </a:r>
            </a:p>
          </p:txBody>
        </p:sp>
      </p:grpSp>
      <p:sp>
        <p:nvSpPr>
          <p:cNvPr id="11" name="AutoShape 11"/>
          <p:cNvSpPr/>
          <p:nvPr/>
        </p:nvSpPr>
        <p:spPr>
          <a:xfrm flipH="1">
            <a:off x="13450485" y="6817376"/>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12" name="Group 12"/>
          <p:cNvGrpSpPr/>
          <p:nvPr/>
        </p:nvGrpSpPr>
        <p:grpSpPr>
          <a:xfrm>
            <a:off x="14273423" y="7117414"/>
            <a:ext cx="3398146" cy="1356560"/>
            <a:chOff x="0" y="0"/>
            <a:chExt cx="4530861" cy="1808747"/>
          </a:xfrm>
        </p:grpSpPr>
        <p:sp>
          <p:nvSpPr>
            <p:cNvPr id="13" name="TextBox 13"/>
            <p:cNvSpPr txBox="1"/>
            <p:nvPr/>
          </p:nvSpPr>
          <p:spPr>
            <a:xfrm>
              <a:off x="0" y="-47625"/>
              <a:ext cx="4530861" cy="9196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Automotriz, Metalurgicas e Industrias</a:t>
              </a:r>
            </a:p>
          </p:txBody>
        </p:sp>
        <p:sp>
          <p:nvSpPr>
            <p:cNvPr id="14" name="TextBox 14"/>
            <p:cNvSpPr txBox="1"/>
            <p:nvPr/>
          </p:nvSpPr>
          <p:spPr>
            <a:xfrm>
              <a:off x="0" y="889056"/>
              <a:ext cx="4530861" cy="9196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Manufacturas, plantas de producción y depósitos</a:t>
              </a:r>
            </a:p>
          </p:txBody>
        </p:sp>
      </p:grpSp>
      <p:sp>
        <p:nvSpPr>
          <p:cNvPr id="15" name="AutoShape 15"/>
          <p:cNvSpPr/>
          <p:nvPr/>
        </p:nvSpPr>
        <p:spPr>
          <a:xfrm flipH="1">
            <a:off x="13450485" y="8769249"/>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16" name="Group 16"/>
          <p:cNvGrpSpPr/>
          <p:nvPr/>
        </p:nvGrpSpPr>
        <p:grpSpPr>
          <a:xfrm>
            <a:off x="1028700" y="4133958"/>
            <a:ext cx="5517510" cy="3689129"/>
            <a:chOff x="0" y="0"/>
            <a:chExt cx="1453171" cy="971622"/>
          </a:xfrm>
        </p:grpSpPr>
        <p:sp>
          <p:nvSpPr>
            <p:cNvPr id="17" name="Freeform 17"/>
            <p:cNvSpPr/>
            <p:nvPr/>
          </p:nvSpPr>
          <p:spPr>
            <a:xfrm>
              <a:off x="0" y="0"/>
              <a:ext cx="1453171" cy="971622"/>
            </a:xfrm>
            <a:custGeom>
              <a:avLst/>
              <a:gdLst/>
              <a:ahLst/>
              <a:cxnLst/>
              <a:rect l="l" t="t" r="r" b="b"/>
              <a:pathLst>
                <a:path w="1453171" h="971622">
                  <a:moveTo>
                    <a:pt x="0" y="0"/>
                  </a:moveTo>
                  <a:lnTo>
                    <a:pt x="1453171" y="0"/>
                  </a:lnTo>
                  <a:lnTo>
                    <a:pt x="1453171" y="971622"/>
                  </a:lnTo>
                  <a:lnTo>
                    <a:pt x="0" y="971622"/>
                  </a:lnTo>
                  <a:close/>
                </a:path>
              </a:pathLst>
            </a:custGeom>
            <a:solidFill>
              <a:srgbClr val="000000"/>
            </a:solidFill>
          </p:spPr>
          <p:txBody>
            <a:bodyPr/>
            <a:lstStyle/>
            <a:p>
              <a:endParaRPr lang="es-AR"/>
            </a:p>
          </p:txBody>
        </p:sp>
        <p:sp>
          <p:nvSpPr>
            <p:cNvPr id="18" name="TextBox 18"/>
            <p:cNvSpPr txBox="1"/>
            <p:nvPr/>
          </p:nvSpPr>
          <p:spPr>
            <a:xfrm>
              <a:off x="0" y="-38100"/>
              <a:ext cx="1453171" cy="1009722"/>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028700" y="5084760"/>
            <a:ext cx="4225419" cy="2840008"/>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La </a:t>
            </a:r>
            <a:r>
              <a:rPr lang="en-US" sz="2000" spc="20" dirty="0" err="1">
                <a:solidFill>
                  <a:srgbClr val="D9D9D9"/>
                </a:solidFill>
                <a:latin typeface="Proxima Nova"/>
                <a:ea typeface="Proxima Nova"/>
                <a:cs typeface="Proxima Nova"/>
                <a:sym typeface="Proxima Nova"/>
              </a:rPr>
              <a:t>detección</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incendio</a:t>
            </a:r>
            <a:r>
              <a:rPr lang="en-US" sz="2000" spc="20" dirty="0">
                <a:solidFill>
                  <a:srgbClr val="D9D9D9"/>
                </a:solidFill>
                <a:latin typeface="Proxima Nova"/>
                <a:ea typeface="Proxima Nova"/>
                <a:cs typeface="Proxima Nova"/>
                <a:sym typeface="Proxima Nova"/>
              </a:rPr>
              <a:t> y la extinction </a:t>
            </a:r>
            <a:r>
              <a:rPr lang="en-US" sz="2000" spc="20" dirty="0" err="1">
                <a:solidFill>
                  <a:srgbClr val="D9D9D9"/>
                </a:solidFill>
                <a:latin typeface="Proxima Nova"/>
                <a:ea typeface="Proxima Nova"/>
                <a:cs typeface="Proxima Nova"/>
                <a:sym typeface="Proxima Nova"/>
              </a:rPr>
              <a:t>por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agua</a:t>
            </a:r>
            <a:r>
              <a:rPr lang="en-US" sz="2000" spc="20" dirty="0">
                <a:solidFill>
                  <a:srgbClr val="D9D9D9"/>
                </a:solidFill>
                <a:latin typeface="Proxima Nova"/>
                <a:ea typeface="Proxima Nova"/>
                <a:cs typeface="Proxima Nova"/>
                <a:sym typeface="Proxima Nova"/>
              </a:rPr>
              <a:t> es </a:t>
            </a:r>
            <a:r>
              <a:rPr lang="en-US" sz="2000" spc="20" dirty="0" err="1">
                <a:solidFill>
                  <a:srgbClr val="D9D9D9"/>
                </a:solidFill>
                <a:latin typeface="Proxima Nova"/>
                <a:ea typeface="Proxima Nova"/>
                <a:cs typeface="Proxima Nova"/>
                <a:sym typeface="Proxima Nova"/>
              </a:rPr>
              <a:t>una</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actividad</a:t>
            </a:r>
            <a:r>
              <a:rPr lang="en-US" sz="2000" spc="20" dirty="0">
                <a:solidFill>
                  <a:srgbClr val="D9D9D9"/>
                </a:solidFill>
                <a:latin typeface="Proxima Nova"/>
                <a:ea typeface="Proxima Nova"/>
                <a:cs typeface="Proxima Nova"/>
                <a:sym typeface="Proxima Nova"/>
              </a:rPr>
              <a:t> crucial </a:t>
            </a:r>
            <a:r>
              <a:rPr lang="en-US" sz="2000" spc="20" dirty="0" err="1">
                <a:solidFill>
                  <a:srgbClr val="D9D9D9"/>
                </a:solidFill>
                <a:latin typeface="Proxima Nova"/>
                <a:ea typeface="Proxima Nova"/>
                <a:cs typeface="Proxima Nova"/>
                <a:sym typeface="Proxima Nova"/>
              </a:rPr>
              <a:t>que</a:t>
            </a:r>
            <a:r>
              <a:rPr lang="en-US" sz="2000" spc="20" dirty="0">
                <a:solidFill>
                  <a:srgbClr val="D9D9D9"/>
                </a:solidFill>
                <a:latin typeface="Proxima Nova"/>
                <a:ea typeface="Proxima Nova"/>
                <a:cs typeface="Proxima Nova"/>
                <a:sym typeface="Proxima Nova"/>
              </a:rPr>
              <a:t> se </a:t>
            </a:r>
            <a:r>
              <a:rPr lang="en-US" sz="2000" spc="20" dirty="0" err="1">
                <a:solidFill>
                  <a:srgbClr val="D9D9D9"/>
                </a:solidFill>
                <a:latin typeface="Proxima Nova"/>
                <a:ea typeface="Proxima Nova"/>
                <a:cs typeface="Proxima Nova"/>
                <a:sym typeface="Proxima Nova"/>
              </a:rPr>
              <a:t>desarrolla</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diversos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sectores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garantizando</a:t>
            </a:r>
            <a:r>
              <a:rPr lang="en-US" sz="2000" spc="20" dirty="0">
                <a:solidFill>
                  <a:srgbClr val="D9D9D9"/>
                </a:solidFill>
                <a:latin typeface="Proxima Nova"/>
                <a:ea typeface="Proxima Nova"/>
                <a:cs typeface="Proxima Nova"/>
                <a:sym typeface="Proxima Nova"/>
              </a:rPr>
              <a:t> la </a:t>
            </a:r>
            <a:r>
              <a:rPr lang="en-US" sz="2000" spc="20" dirty="0" err="1">
                <a:solidFill>
                  <a:srgbClr val="D9D9D9"/>
                </a:solidFill>
                <a:latin typeface="Proxima Nova"/>
                <a:ea typeface="Proxima Nova"/>
                <a:cs typeface="Proxima Nova"/>
                <a:sym typeface="Proxima Nova"/>
              </a:rPr>
              <a:t>seguridad</a:t>
            </a:r>
            <a:r>
              <a:rPr lang="en-US" sz="2000" spc="20" dirty="0">
                <a:solidFill>
                  <a:srgbClr val="D9D9D9"/>
                </a:solidFill>
                <a:latin typeface="Proxima Nova"/>
                <a:ea typeface="Proxima Nova"/>
                <a:cs typeface="Proxima Nova"/>
                <a:sym typeface="Proxima Nova"/>
              </a:rPr>
              <a:t> de personas y </a:t>
            </a:r>
            <a:r>
              <a:rPr lang="en-US" sz="2000" spc="20" dirty="0" err="1">
                <a:solidFill>
                  <a:srgbClr val="D9D9D9"/>
                </a:solidFill>
                <a:latin typeface="Proxima Nova"/>
                <a:ea typeface="Proxima Nova"/>
                <a:cs typeface="Proxima Nova"/>
                <a:sym typeface="Proxima Nova"/>
              </a:rPr>
              <a:t>bienes</a:t>
            </a:r>
            <a:r>
              <a:rPr lang="en-US" sz="2000" spc="20" dirty="0">
                <a:solidFill>
                  <a:srgbClr val="D9D9D9"/>
                </a:solidFill>
                <a:latin typeface="Proxima Nova"/>
                <a:ea typeface="Proxima Nova"/>
                <a:cs typeface="Proxima Nova"/>
                <a:sym typeface="Proxima Nova"/>
              </a:rPr>
              <a:t>.</a:t>
            </a:r>
          </a:p>
          <a:p>
            <a:pPr algn="l">
              <a:lnSpc>
                <a:spcPts val="2800"/>
              </a:lnSpc>
            </a:pPr>
            <a:r>
              <a:rPr lang="en-US" sz="2000" spc="20" dirty="0" err="1">
                <a:solidFill>
                  <a:srgbClr val="D9D9D9"/>
                </a:solidFill>
                <a:latin typeface="Proxima Nova"/>
                <a:ea typeface="Proxima Nova"/>
                <a:cs typeface="Proxima Nova"/>
                <a:sym typeface="Proxima Nova"/>
              </a:rPr>
              <a:t>Estos</a:t>
            </a:r>
            <a:r>
              <a:rPr lang="en-US" sz="2000" spc="20" dirty="0">
                <a:solidFill>
                  <a:srgbClr val="D9D9D9"/>
                </a:solidFill>
                <a:latin typeface="Proxima Nova"/>
                <a:ea typeface="Proxima Nova"/>
                <a:cs typeface="Proxima Nova"/>
                <a:sym typeface="Proxima Nova"/>
              </a:rPr>
              <a:t> son </a:t>
            </a:r>
            <a:r>
              <a:rPr lang="en-US" sz="2000" spc="20" dirty="0" err="1">
                <a:solidFill>
                  <a:srgbClr val="D9D9D9"/>
                </a:solidFill>
                <a:latin typeface="Proxima Nova"/>
                <a:ea typeface="Proxima Nova"/>
                <a:cs typeface="Proxima Nova"/>
                <a:sym typeface="Proxima Nova"/>
              </a:rPr>
              <a:t>algunos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los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sectores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donde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podemos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trabajar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en</a:t>
            </a:r>
            <a:r>
              <a:rPr lang="en-US" sz="2000" spc="20" dirty="0">
                <a:solidFill>
                  <a:srgbClr val="D9D9D9"/>
                </a:solidFill>
                <a:latin typeface="Proxima Nova"/>
                <a:ea typeface="Proxima Nova"/>
                <a:cs typeface="Proxima Nova"/>
                <a:sym typeface="Proxima Nova"/>
              </a:rPr>
              <a:t> conjunto...</a:t>
            </a:r>
          </a:p>
        </p:txBody>
      </p:sp>
      <p:sp>
        <p:nvSpPr>
          <p:cNvPr id="20" name="TextBox 20"/>
          <p:cNvSpPr txBox="1"/>
          <p:nvPr/>
        </p:nvSpPr>
        <p:spPr>
          <a:xfrm>
            <a:off x="1028700" y="3825873"/>
            <a:ext cx="12421785"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En conjunto</a:t>
            </a:r>
          </a:p>
        </p:txBody>
      </p:sp>
      <p:grpSp>
        <p:nvGrpSpPr>
          <p:cNvPr id="21" name="Group 21"/>
          <p:cNvGrpSpPr/>
          <p:nvPr/>
        </p:nvGrpSpPr>
        <p:grpSpPr>
          <a:xfrm>
            <a:off x="14273423" y="9224377"/>
            <a:ext cx="3169106" cy="651710"/>
            <a:chOff x="0" y="0"/>
            <a:chExt cx="4225474" cy="868947"/>
          </a:xfrm>
        </p:grpSpPr>
        <p:sp>
          <p:nvSpPr>
            <p:cNvPr id="22" name="TextBox 22"/>
            <p:cNvSpPr txBox="1"/>
            <p:nvPr/>
          </p:nvSpPr>
          <p:spPr>
            <a:xfrm>
              <a:off x="0" y="-47625"/>
              <a:ext cx="4225474"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Hoteleria y Residenciales</a:t>
              </a:r>
            </a:p>
          </p:txBody>
        </p:sp>
        <p:sp>
          <p:nvSpPr>
            <p:cNvPr id="23" name="TextBox 23"/>
            <p:cNvSpPr txBox="1"/>
            <p:nvPr/>
          </p:nvSpPr>
          <p:spPr>
            <a:xfrm>
              <a:off x="0" y="419156"/>
              <a:ext cx="4225474"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Building y Apartamentos</a:t>
              </a:r>
            </a:p>
          </p:txBody>
        </p:sp>
      </p:grpSp>
      <p:sp>
        <p:nvSpPr>
          <p:cNvPr id="24" name="AutoShape 24"/>
          <p:cNvSpPr/>
          <p:nvPr/>
        </p:nvSpPr>
        <p:spPr>
          <a:xfrm flipH="1">
            <a:off x="13391594" y="2527019"/>
            <a:ext cx="4932765" cy="0"/>
          </a:xfrm>
          <a:prstGeom prst="line">
            <a:avLst/>
          </a:prstGeom>
          <a:ln w="9525" cap="flat">
            <a:solidFill>
              <a:srgbClr val="FFFFFF"/>
            </a:solidFill>
            <a:prstDash val="solid"/>
            <a:headEnd type="none" w="sm" len="sm"/>
            <a:tailEnd type="none" w="sm" len="sm"/>
          </a:ln>
        </p:spPr>
        <p:txBody>
          <a:bodyPr/>
          <a:lstStyle/>
          <a:p>
            <a:endParaRPr lang="es-AR"/>
          </a:p>
        </p:txBody>
      </p:sp>
      <p:grpSp>
        <p:nvGrpSpPr>
          <p:cNvPr id="25" name="Group 25"/>
          <p:cNvGrpSpPr/>
          <p:nvPr/>
        </p:nvGrpSpPr>
        <p:grpSpPr>
          <a:xfrm>
            <a:off x="14214532" y="3134662"/>
            <a:ext cx="3457037" cy="1004135"/>
            <a:chOff x="0" y="0"/>
            <a:chExt cx="4609382" cy="1338847"/>
          </a:xfrm>
        </p:grpSpPr>
        <p:sp>
          <p:nvSpPr>
            <p:cNvPr id="26" name="TextBox 26"/>
            <p:cNvSpPr txBox="1"/>
            <p:nvPr/>
          </p:nvSpPr>
          <p:spPr>
            <a:xfrm>
              <a:off x="0" y="-47625"/>
              <a:ext cx="4609382"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Centros Turisticos</a:t>
              </a:r>
            </a:p>
          </p:txBody>
        </p:sp>
        <p:sp>
          <p:nvSpPr>
            <p:cNvPr id="27" name="TextBox 27"/>
            <p:cNvSpPr txBox="1"/>
            <p:nvPr/>
          </p:nvSpPr>
          <p:spPr>
            <a:xfrm>
              <a:off x="0" y="419156"/>
              <a:ext cx="4609382" cy="9196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Ecoparques, Shopping y Recreación.</a:t>
              </a:r>
            </a:p>
          </p:txBody>
        </p:sp>
      </p:grpSp>
      <p:sp>
        <p:nvSpPr>
          <p:cNvPr id="28" name="Freeform 28"/>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grpSp>
        <p:nvGrpSpPr>
          <p:cNvPr id="29" name="Group 29"/>
          <p:cNvGrpSpPr/>
          <p:nvPr/>
        </p:nvGrpSpPr>
        <p:grpSpPr>
          <a:xfrm>
            <a:off x="14273423" y="370358"/>
            <a:ext cx="2985877" cy="1708985"/>
            <a:chOff x="0" y="0"/>
            <a:chExt cx="3981169" cy="2278647"/>
          </a:xfrm>
        </p:grpSpPr>
        <p:sp>
          <p:nvSpPr>
            <p:cNvPr id="30" name="TextBox 30"/>
            <p:cNvSpPr txBox="1"/>
            <p:nvPr/>
          </p:nvSpPr>
          <p:spPr>
            <a:xfrm>
              <a:off x="0" y="-47625"/>
              <a:ext cx="3981169" cy="9196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Termoelectricas y Nucleoelectricas</a:t>
              </a:r>
            </a:p>
          </p:txBody>
        </p:sp>
        <p:sp>
          <p:nvSpPr>
            <p:cNvPr id="31" name="TextBox 31"/>
            <p:cNvSpPr txBox="1"/>
            <p:nvPr/>
          </p:nvSpPr>
          <p:spPr>
            <a:xfrm>
              <a:off x="0" y="889056"/>
              <a:ext cx="3981169" cy="1389592"/>
            </a:xfrm>
            <a:prstGeom prst="rect">
              <a:avLst/>
            </a:prstGeom>
          </p:spPr>
          <p:txBody>
            <a:bodyPr lIns="0" tIns="0" rIns="0" bIns="0" rtlCol="0" anchor="t">
              <a:spAutoFit/>
            </a:bodyPr>
            <a:lstStyle/>
            <a:p>
              <a:pPr marL="0" lvl="0" indent="0" algn="l">
                <a:lnSpc>
                  <a:spcPts val="2800"/>
                </a:lnSpc>
                <a:spcBef>
                  <a:spcPct val="0"/>
                </a:spcBef>
              </a:pPr>
              <a:r>
                <a:rPr lang="en-US" sz="2000" spc="20">
                  <a:solidFill>
                    <a:srgbClr val="D9D9D9"/>
                  </a:solidFill>
                  <a:latin typeface="Proxima Nova"/>
                  <a:ea typeface="Proxima Nova"/>
                  <a:cs typeface="Proxima Nova"/>
                  <a:sym typeface="Proxima Nova"/>
                </a:rPr>
                <a:t>Organizaciones generadoras de electricidad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9922EAF-EA0A-21EE-619C-E423A91E024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18E0BE-599D-7DC0-3421-7384E34268C8}"/>
              </a:ext>
            </a:extLst>
          </p:cNvPr>
          <p:cNvGrpSpPr/>
          <p:nvPr/>
        </p:nvGrpSpPr>
        <p:grpSpPr>
          <a:xfrm>
            <a:off x="345219" y="437033"/>
            <a:ext cx="340035" cy="133350"/>
            <a:chOff x="0" y="0"/>
            <a:chExt cx="453379" cy="177800"/>
          </a:xfrm>
        </p:grpSpPr>
        <p:sp>
          <p:nvSpPr>
            <p:cNvPr id="3" name="AutoShape 3">
              <a:extLst>
                <a:ext uri="{FF2B5EF4-FFF2-40B4-BE49-F238E27FC236}">
                  <a16:creationId xmlns:a16="http://schemas.microsoft.com/office/drawing/2014/main" id="{E820C073-15DF-C0FF-CAAA-CF876F692164}"/>
                </a:ext>
              </a:extLst>
            </p:cNvPr>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4" name="AutoShape 4">
              <a:extLst>
                <a:ext uri="{FF2B5EF4-FFF2-40B4-BE49-F238E27FC236}">
                  <a16:creationId xmlns:a16="http://schemas.microsoft.com/office/drawing/2014/main" id="{15047D99-2412-2367-6A2E-EE677B9F5C4C}"/>
                </a:ext>
              </a:extLst>
            </p:cNvPr>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5" name="Group 5">
            <a:extLst>
              <a:ext uri="{FF2B5EF4-FFF2-40B4-BE49-F238E27FC236}">
                <a16:creationId xmlns:a16="http://schemas.microsoft.com/office/drawing/2014/main" id="{866B9A6B-F8B9-D356-3928-D6EA571F428B}"/>
              </a:ext>
            </a:extLst>
          </p:cNvPr>
          <p:cNvGrpSpPr/>
          <p:nvPr/>
        </p:nvGrpSpPr>
        <p:grpSpPr>
          <a:xfrm>
            <a:off x="1013252" y="4597242"/>
            <a:ext cx="5047978" cy="3455055"/>
            <a:chOff x="0" y="0"/>
            <a:chExt cx="12371427" cy="8467542"/>
          </a:xfrm>
        </p:grpSpPr>
        <p:pic>
          <p:nvPicPr>
            <p:cNvPr id="6" name="Picture 6">
              <a:extLst>
                <a:ext uri="{FF2B5EF4-FFF2-40B4-BE49-F238E27FC236}">
                  <a16:creationId xmlns:a16="http://schemas.microsoft.com/office/drawing/2014/main" id="{45087F7D-1FA9-B979-EECA-6E2F8BE9508A}"/>
                </a:ext>
              </a:extLst>
            </p:cNvPr>
            <p:cNvPicPr>
              <a:picLocks noChangeAspect="1"/>
            </p:cNvPicPr>
            <p:nvPr/>
          </p:nvPicPr>
          <p:blipFill>
            <a:blip r:embed="rId2"/>
            <a:srcRect l="8908" r="8908"/>
            <a:stretch>
              <a:fillRect/>
            </a:stretch>
          </p:blipFill>
          <p:spPr>
            <a:xfrm>
              <a:off x="0" y="0"/>
              <a:ext cx="12371427" cy="8467542"/>
            </a:xfrm>
            <a:prstGeom prst="rect">
              <a:avLst/>
            </a:prstGeom>
          </p:spPr>
        </p:pic>
      </p:grpSp>
      <p:sp>
        <p:nvSpPr>
          <p:cNvPr id="7" name="Freeform 7">
            <a:extLst>
              <a:ext uri="{FF2B5EF4-FFF2-40B4-BE49-F238E27FC236}">
                <a16:creationId xmlns:a16="http://schemas.microsoft.com/office/drawing/2014/main" id="{583B09ED-D908-C1EB-95CD-EA3511F7927F}"/>
              </a:ext>
            </a:extLst>
          </p:cNvPr>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sp>
        <p:nvSpPr>
          <p:cNvPr id="13" name="TextBox 13">
            <a:extLst>
              <a:ext uri="{FF2B5EF4-FFF2-40B4-BE49-F238E27FC236}">
                <a16:creationId xmlns:a16="http://schemas.microsoft.com/office/drawing/2014/main" id="{E8C762FA-89C9-A089-8B76-D41FA6E7BCC8}"/>
              </a:ext>
            </a:extLst>
          </p:cNvPr>
          <p:cNvSpPr txBox="1"/>
          <p:nvPr/>
        </p:nvSpPr>
        <p:spPr>
          <a:xfrm>
            <a:off x="365552" y="3593984"/>
            <a:ext cx="7956011" cy="68557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Para </a:t>
            </a:r>
            <a:r>
              <a:rPr lang="en-US" sz="2000" spc="20" dirty="0" err="1">
                <a:solidFill>
                  <a:srgbClr val="D9D9D9"/>
                </a:solidFill>
                <a:latin typeface="Proxima Nova"/>
                <a:ea typeface="Proxima Nova"/>
                <a:cs typeface="Proxima Nova"/>
                <a:sym typeface="Proxima Nova"/>
              </a:rPr>
              <a:t>garantizar</a:t>
            </a:r>
            <a:r>
              <a:rPr lang="en-US" sz="2000" spc="20" dirty="0">
                <a:solidFill>
                  <a:srgbClr val="D9D9D9"/>
                </a:solidFill>
                <a:latin typeface="Proxima Nova"/>
                <a:ea typeface="Proxima Nova"/>
                <a:cs typeface="Proxima Nova"/>
                <a:sym typeface="Proxima Nova"/>
              </a:rPr>
              <a:t> la Calidad </a:t>
            </a:r>
            <a:r>
              <a:rPr lang="en-US" sz="2000" spc="20" dirty="0" err="1">
                <a:solidFill>
                  <a:srgbClr val="D9D9D9"/>
                </a:solidFill>
                <a:latin typeface="Proxima Nova"/>
                <a:ea typeface="Proxima Nova"/>
                <a:cs typeface="Proxima Nova"/>
                <a:sym typeface="Proxima Nova"/>
              </a:rPr>
              <a:t>en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nuestros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servicios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estamos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certificados</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contamos</a:t>
            </a:r>
            <a:r>
              <a:rPr lang="en-US" sz="2000" spc="20" dirty="0">
                <a:solidFill>
                  <a:srgbClr val="D9D9D9"/>
                </a:solidFill>
                <a:latin typeface="Proxima Nova"/>
                <a:ea typeface="Proxima Nova"/>
                <a:cs typeface="Proxima Nova"/>
                <a:sym typeface="Proxima Nova"/>
              </a:rPr>
              <a:t> con las </a:t>
            </a:r>
            <a:r>
              <a:rPr lang="en-US" sz="2000" spc="20" dirty="0" err="1">
                <a:solidFill>
                  <a:srgbClr val="D9D9D9"/>
                </a:solidFill>
                <a:latin typeface="Proxima Nova"/>
                <a:ea typeface="Proxima Nova"/>
                <a:cs typeface="Proxima Nova"/>
                <a:sym typeface="Proxima Nova"/>
              </a:rPr>
              <a:t>licencias</a:t>
            </a:r>
            <a:r>
              <a:rPr lang="en-US" sz="2000" spc="20" dirty="0">
                <a:solidFill>
                  <a:srgbClr val="D9D9D9"/>
                </a:solidFill>
                <a:latin typeface="Proxima Nova"/>
                <a:ea typeface="Proxima Nova"/>
                <a:cs typeface="Proxima Nova"/>
                <a:sym typeface="Proxima Nova"/>
              </a:rPr>
              <a:t> de las </a:t>
            </a:r>
            <a:r>
              <a:rPr lang="en-US" sz="2000" spc="20" dirty="0" err="1">
                <a:solidFill>
                  <a:srgbClr val="D9D9D9"/>
                </a:solidFill>
                <a:latin typeface="Proxima Nova"/>
                <a:ea typeface="Proxima Nova"/>
                <a:cs typeface="Proxima Nova"/>
                <a:sym typeface="Proxima Nova"/>
              </a:rPr>
              <a:t>siguientes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marcas</a:t>
            </a:r>
            <a:r>
              <a:rPr lang="en-US" sz="2000" spc="20" dirty="0">
                <a:solidFill>
                  <a:srgbClr val="D9D9D9"/>
                </a:solidFill>
                <a:latin typeface="Proxima Nova"/>
                <a:ea typeface="Proxima Nova"/>
                <a:cs typeface="Proxima Nova"/>
                <a:sym typeface="Proxima Nova"/>
              </a:rPr>
              <a:t>…. </a:t>
            </a:r>
          </a:p>
        </p:txBody>
      </p:sp>
      <p:sp>
        <p:nvSpPr>
          <p:cNvPr id="14" name="TextBox 14">
            <a:extLst>
              <a:ext uri="{FF2B5EF4-FFF2-40B4-BE49-F238E27FC236}">
                <a16:creationId xmlns:a16="http://schemas.microsoft.com/office/drawing/2014/main" id="{16038243-8F60-9A8F-1891-38D62500183E}"/>
              </a:ext>
            </a:extLst>
          </p:cNvPr>
          <p:cNvSpPr txBox="1"/>
          <p:nvPr/>
        </p:nvSpPr>
        <p:spPr>
          <a:xfrm>
            <a:off x="403652" y="1478392"/>
            <a:ext cx="9576001" cy="2077492"/>
          </a:xfrm>
          <a:prstGeom prst="rect">
            <a:avLst/>
          </a:prstGeom>
        </p:spPr>
        <p:txBody>
          <a:bodyPr lIns="0" tIns="0" rIns="0" bIns="0" rtlCol="0" anchor="t">
            <a:spAutoFit/>
          </a:bodyPr>
          <a:lstStyle/>
          <a:p>
            <a:pPr marL="0" lvl="0" indent="0" algn="l">
              <a:lnSpc>
                <a:spcPts val="8100"/>
              </a:lnSpc>
              <a:spcBef>
                <a:spcPct val="0"/>
              </a:spcBef>
            </a:pPr>
            <a:r>
              <a:rPr lang="en-US" sz="9000" b="1" spc="-89" dirty="0" err="1">
                <a:solidFill>
                  <a:srgbClr val="FFFFFF"/>
                </a:solidFill>
                <a:latin typeface="Proxima Nova Bold"/>
                <a:ea typeface="Proxima Nova Bold"/>
                <a:cs typeface="Proxima Nova Bold"/>
                <a:sym typeface="Proxima Nova Bold"/>
              </a:rPr>
              <a:t>Nuestras</a:t>
            </a:r>
            <a:r>
              <a:rPr lang="en-US" sz="9000" b="1" spc="-89" dirty="0">
                <a:solidFill>
                  <a:srgbClr val="FFFFFF"/>
                </a:solidFill>
                <a:latin typeface="Proxima Nova Bold"/>
                <a:ea typeface="Proxima Nova Bold"/>
                <a:cs typeface="Proxima Nova Bold"/>
                <a:sym typeface="Proxima Nova Bold"/>
              </a:rPr>
              <a:t> </a:t>
            </a:r>
            <a:r>
              <a:rPr lang="en-US" sz="9000" b="1" spc="-89" dirty="0" err="1">
                <a:solidFill>
                  <a:srgbClr val="FFFFFF"/>
                </a:solidFill>
                <a:latin typeface="Proxima Nova Bold"/>
                <a:ea typeface="Proxima Nova Bold"/>
                <a:cs typeface="Proxima Nova Bold"/>
                <a:sym typeface="Proxima Nova Bold"/>
              </a:rPr>
              <a:t>Licencias</a:t>
            </a:r>
            <a:r>
              <a:rPr lang="en-US" sz="9000" b="1" spc="-89" dirty="0">
                <a:solidFill>
                  <a:srgbClr val="FFFFFF"/>
                </a:solidFill>
                <a:latin typeface="Proxima Nova Bold"/>
                <a:ea typeface="Proxima Nova Bold"/>
                <a:cs typeface="Proxima Nova Bold"/>
                <a:sym typeface="Proxima Nova Bold"/>
              </a:rPr>
              <a:t> y </a:t>
            </a:r>
            <a:r>
              <a:rPr lang="en-US" sz="9000" b="1" spc="-89" dirty="0" err="1">
                <a:solidFill>
                  <a:srgbClr val="FFFFFF"/>
                </a:solidFill>
                <a:latin typeface="Proxima Nova Bold"/>
                <a:ea typeface="Proxima Nova Bold"/>
                <a:cs typeface="Proxima Nova Bold"/>
                <a:sym typeface="Proxima Nova Bold"/>
              </a:rPr>
              <a:t>Certificaciones</a:t>
            </a:r>
            <a:endParaRPr lang="en-US" sz="9000" b="1" spc="-89" dirty="0">
              <a:solidFill>
                <a:srgbClr val="FFFFFF"/>
              </a:solidFill>
              <a:latin typeface="Proxima Nova Bold"/>
              <a:ea typeface="Proxima Nova Bold"/>
              <a:cs typeface="Proxima Nova Bold"/>
              <a:sym typeface="Proxima Nova Bold"/>
            </a:endParaRPr>
          </a:p>
        </p:txBody>
      </p:sp>
      <p:sp>
        <p:nvSpPr>
          <p:cNvPr id="15" name="TextBox 20">
            <a:extLst>
              <a:ext uri="{FF2B5EF4-FFF2-40B4-BE49-F238E27FC236}">
                <a16:creationId xmlns:a16="http://schemas.microsoft.com/office/drawing/2014/main" id="{0D466565-9CC2-278E-D11F-21BF0F4831AD}"/>
              </a:ext>
            </a:extLst>
          </p:cNvPr>
          <p:cNvSpPr txBox="1"/>
          <p:nvPr/>
        </p:nvSpPr>
        <p:spPr>
          <a:xfrm>
            <a:off x="1013252" y="8350933"/>
            <a:ext cx="4735258" cy="1762790"/>
          </a:xfrm>
          <a:prstGeom prst="rect">
            <a:avLst/>
          </a:prstGeom>
        </p:spPr>
        <p:txBody>
          <a:bodyPr wrap="square" lIns="0" tIns="0" rIns="0" bIns="0" rtlCol="0" anchor="t">
            <a:spAutoFit/>
          </a:bodyPr>
          <a:lstStyle/>
          <a:p>
            <a:pPr algn="l">
              <a:lnSpc>
                <a:spcPts val="2800"/>
              </a:lnSpc>
            </a:pPr>
            <a:r>
              <a:rPr lang="en-US" sz="2000" spc="20" dirty="0" err="1">
                <a:solidFill>
                  <a:srgbClr val="D9D9D9"/>
                </a:solidFill>
                <a:latin typeface="Proxima Nova"/>
                <a:ea typeface="Proxima Nova"/>
                <a:cs typeface="Proxima Nova"/>
                <a:sym typeface="Proxima Nova"/>
              </a:rPr>
              <a:t>Licencia</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Certificacion</a:t>
            </a:r>
            <a:r>
              <a:rPr lang="en-US" sz="2000" spc="20" dirty="0">
                <a:solidFill>
                  <a:srgbClr val="D9D9D9"/>
                </a:solidFill>
                <a:latin typeface="Proxima Nova"/>
                <a:ea typeface="Proxima Nova"/>
                <a:cs typeface="Proxima Nova"/>
                <a:sym typeface="Proxima Nova"/>
              </a:rPr>
              <a:t> Notifier y Fire-lite</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Verifier Tools</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CLSS </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Sistema Onyx + </a:t>
            </a:r>
            <a:r>
              <a:rPr lang="en-US" sz="2000" spc="20" dirty="0" err="1">
                <a:solidFill>
                  <a:srgbClr val="D9D9D9"/>
                </a:solidFill>
                <a:latin typeface="Proxima Nova"/>
                <a:ea typeface="Proxima Nova"/>
                <a:cs typeface="Proxima Nova"/>
                <a:sym typeface="Proxima Nova"/>
              </a:rPr>
              <a:t>Onyxwork</a:t>
            </a:r>
            <a:endParaRPr lang="en-US" sz="2000" spc="20" dirty="0">
              <a:solidFill>
                <a:srgbClr val="D9D9D9"/>
              </a:solidFill>
              <a:latin typeface="Proxima Nova"/>
              <a:ea typeface="Proxima Nova"/>
              <a:cs typeface="Proxima Nova"/>
              <a:sym typeface="Proxima Nova"/>
            </a:endParaRPr>
          </a:p>
          <a:p>
            <a:pPr marL="342900" indent="-342900">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FS-Tools</a:t>
            </a:r>
          </a:p>
        </p:txBody>
      </p:sp>
      <p:pic>
        <p:nvPicPr>
          <p:cNvPr id="17" name="Imagen 16">
            <a:extLst>
              <a:ext uri="{FF2B5EF4-FFF2-40B4-BE49-F238E27FC236}">
                <a16:creationId xmlns:a16="http://schemas.microsoft.com/office/drawing/2014/main" id="{D20B6138-6284-D909-09BC-D38816F59763}"/>
              </a:ext>
            </a:extLst>
          </p:cNvPr>
          <p:cNvPicPr>
            <a:picLocks noChangeAspect="1"/>
          </p:cNvPicPr>
          <p:nvPr/>
        </p:nvPicPr>
        <p:blipFill>
          <a:blip r:embed="rId4"/>
          <a:stretch>
            <a:fillRect/>
          </a:stretch>
        </p:blipFill>
        <p:spPr>
          <a:xfrm>
            <a:off x="6324600" y="4597242"/>
            <a:ext cx="5951521" cy="3455055"/>
          </a:xfrm>
          <a:prstGeom prst="rect">
            <a:avLst/>
          </a:prstGeom>
        </p:spPr>
      </p:pic>
      <p:sp>
        <p:nvSpPr>
          <p:cNvPr id="18" name="TextBox 20">
            <a:extLst>
              <a:ext uri="{FF2B5EF4-FFF2-40B4-BE49-F238E27FC236}">
                <a16:creationId xmlns:a16="http://schemas.microsoft.com/office/drawing/2014/main" id="{7E582206-EB11-8FD9-D446-DA404BC1582D}"/>
              </a:ext>
            </a:extLst>
          </p:cNvPr>
          <p:cNvSpPr txBox="1"/>
          <p:nvPr/>
        </p:nvSpPr>
        <p:spPr>
          <a:xfrm>
            <a:off x="6324600" y="8350933"/>
            <a:ext cx="4168348" cy="1403718"/>
          </a:xfrm>
          <a:prstGeom prst="rect">
            <a:avLst/>
          </a:prstGeom>
        </p:spPr>
        <p:txBody>
          <a:bodyPr wrap="square" lIns="0" tIns="0" rIns="0" bIns="0" rtlCol="0" anchor="t">
            <a:spAutoFit/>
          </a:bodyPr>
          <a:lstStyle/>
          <a:p>
            <a:pPr algn="l">
              <a:lnSpc>
                <a:spcPts val="2800"/>
              </a:lnSpc>
            </a:pPr>
            <a:r>
              <a:rPr lang="en-US" sz="2000" spc="20" dirty="0" err="1">
                <a:solidFill>
                  <a:srgbClr val="D9D9D9"/>
                </a:solidFill>
                <a:latin typeface="Proxima Nova"/>
                <a:ea typeface="Proxima Nova"/>
                <a:cs typeface="Proxima Nova"/>
                <a:sym typeface="Proxima Nova"/>
              </a:rPr>
              <a:t>Licencia</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Certificacion</a:t>
            </a:r>
            <a:r>
              <a:rPr lang="en-US" sz="2000" spc="20" dirty="0">
                <a:solidFill>
                  <a:srgbClr val="D9D9D9"/>
                </a:solidFill>
                <a:latin typeface="Proxima Nova"/>
                <a:ea typeface="Proxima Nova"/>
                <a:cs typeface="Proxima Nova"/>
                <a:sym typeface="Proxima Nova"/>
              </a:rPr>
              <a:t> Siemens</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Cerberus Pro Modular</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Cerberus Pro Compacta </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DMS</a:t>
            </a:r>
          </a:p>
        </p:txBody>
      </p:sp>
      <p:sp>
        <p:nvSpPr>
          <p:cNvPr id="19" name="Freeform 8">
            <a:extLst>
              <a:ext uri="{FF2B5EF4-FFF2-40B4-BE49-F238E27FC236}">
                <a16:creationId xmlns:a16="http://schemas.microsoft.com/office/drawing/2014/main" id="{74277BE6-BD88-A202-76FE-D5E34FF1E9A6}"/>
              </a:ext>
            </a:extLst>
          </p:cNvPr>
          <p:cNvSpPr/>
          <p:nvPr/>
        </p:nvSpPr>
        <p:spPr>
          <a:xfrm>
            <a:off x="12539491" y="4553289"/>
            <a:ext cx="4585959" cy="3499008"/>
          </a:xfrm>
          <a:custGeom>
            <a:avLst/>
            <a:gdLst/>
            <a:ahLst/>
            <a:cxnLst/>
            <a:rect l="l" t="t" r="r" b="b"/>
            <a:pathLst>
              <a:path w="4662159" h="3598534">
                <a:moveTo>
                  <a:pt x="0" y="0"/>
                </a:moveTo>
                <a:lnTo>
                  <a:pt x="4662159" y="0"/>
                </a:lnTo>
                <a:lnTo>
                  <a:pt x="4662159" y="3598534"/>
                </a:lnTo>
                <a:lnTo>
                  <a:pt x="0" y="3598534"/>
                </a:lnTo>
                <a:lnTo>
                  <a:pt x="0" y="0"/>
                </a:lnTo>
                <a:close/>
              </a:path>
            </a:pathLst>
          </a:custGeom>
          <a:blipFill>
            <a:blip r:embed="rId5"/>
            <a:stretch>
              <a:fillRect t="-13146" b="-16410"/>
            </a:stretch>
          </a:blipFill>
        </p:spPr>
        <p:txBody>
          <a:bodyPr/>
          <a:lstStyle/>
          <a:p>
            <a:endParaRPr lang="es-AR"/>
          </a:p>
        </p:txBody>
      </p:sp>
      <p:sp>
        <p:nvSpPr>
          <p:cNvPr id="20" name="Freeform 9">
            <a:extLst>
              <a:ext uri="{FF2B5EF4-FFF2-40B4-BE49-F238E27FC236}">
                <a16:creationId xmlns:a16="http://schemas.microsoft.com/office/drawing/2014/main" id="{8730ABB6-B547-24D5-2A3E-42850EB17C16}"/>
              </a:ext>
            </a:extLst>
          </p:cNvPr>
          <p:cNvSpPr/>
          <p:nvPr/>
        </p:nvSpPr>
        <p:spPr>
          <a:xfrm>
            <a:off x="13076231" y="4381839"/>
            <a:ext cx="3494342" cy="1086757"/>
          </a:xfrm>
          <a:custGeom>
            <a:avLst/>
            <a:gdLst/>
            <a:ahLst/>
            <a:cxnLst/>
            <a:rect l="l" t="t" r="r" b="b"/>
            <a:pathLst>
              <a:path w="3552404" h="1117669">
                <a:moveTo>
                  <a:pt x="0" y="0"/>
                </a:moveTo>
                <a:lnTo>
                  <a:pt x="3552404" y="0"/>
                </a:lnTo>
                <a:lnTo>
                  <a:pt x="3552404" y="1117669"/>
                </a:lnTo>
                <a:lnTo>
                  <a:pt x="0" y="1117669"/>
                </a:lnTo>
                <a:lnTo>
                  <a:pt x="0" y="0"/>
                </a:lnTo>
                <a:close/>
              </a:path>
            </a:pathLst>
          </a:custGeom>
          <a:blipFill>
            <a:blip r:embed="rId6"/>
            <a:stretch>
              <a:fillRect/>
            </a:stretch>
          </a:blipFill>
        </p:spPr>
        <p:txBody>
          <a:bodyPr/>
          <a:lstStyle/>
          <a:p>
            <a:endParaRPr lang="es-AR"/>
          </a:p>
        </p:txBody>
      </p:sp>
      <p:sp>
        <p:nvSpPr>
          <p:cNvPr id="21" name="TextBox 20">
            <a:extLst>
              <a:ext uri="{FF2B5EF4-FFF2-40B4-BE49-F238E27FC236}">
                <a16:creationId xmlns:a16="http://schemas.microsoft.com/office/drawing/2014/main" id="{189456D9-AF7E-2A64-82E8-37826D95067C}"/>
              </a:ext>
            </a:extLst>
          </p:cNvPr>
          <p:cNvSpPr txBox="1"/>
          <p:nvPr/>
        </p:nvSpPr>
        <p:spPr>
          <a:xfrm>
            <a:off x="12539491" y="8350933"/>
            <a:ext cx="4168348" cy="1403718"/>
          </a:xfrm>
          <a:prstGeom prst="rect">
            <a:avLst/>
          </a:prstGeom>
        </p:spPr>
        <p:txBody>
          <a:bodyPr wrap="square" lIns="0" tIns="0" rIns="0" bIns="0" rtlCol="0" anchor="t">
            <a:spAutoFit/>
          </a:bodyPr>
          <a:lstStyle/>
          <a:p>
            <a:pPr algn="l">
              <a:lnSpc>
                <a:spcPts val="2800"/>
              </a:lnSpc>
            </a:pPr>
            <a:r>
              <a:rPr lang="en-US" sz="2000" spc="20" dirty="0" err="1">
                <a:solidFill>
                  <a:srgbClr val="D9D9D9"/>
                </a:solidFill>
                <a:latin typeface="Proxima Nova"/>
                <a:ea typeface="Proxima Nova"/>
                <a:cs typeface="Proxima Nova"/>
                <a:sym typeface="Proxima Nova"/>
              </a:rPr>
              <a:t>Licencia</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Certificacion</a:t>
            </a:r>
            <a:r>
              <a:rPr lang="en-US" sz="2000" spc="20" dirty="0">
                <a:solidFill>
                  <a:srgbClr val="D9D9D9"/>
                </a:solidFill>
                <a:latin typeface="Proxima Nova"/>
                <a:ea typeface="Proxima Nova"/>
                <a:cs typeface="Proxima Nova"/>
                <a:sym typeface="Proxima Nova"/>
              </a:rPr>
              <a:t> Edwards</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EST-3</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IO</a:t>
            </a:r>
          </a:p>
          <a:p>
            <a:pPr marL="342900" indent="-342900" algn="l">
              <a:lnSpc>
                <a:spcPts val="2800"/>
              </a:lnSpc>
              <a:buFont typeface="Arial" panose="020B0604020202020204" pitchFamily="34" charset="0"/>
              <a:buChar char="•"/>
            </a:pPr>
            <a:r>
              <a:rPr lang="en-US" sz="2000" spc="20" dirty="0">
                <a:solidFill>
                  <a:srgbClr val="D9D9D9"/>
                </a:solidFill>
                <a:latin typeface="Proxima Nova"/>
                <a:ea typeface="Proxima Nova"/>
                <a:cs typeface="Proxima Nova"/>
                <a:sym typeface="Proxima Nova"/>
              </a:rPr>
              <a:t>Fireworks</a:t>
            </a:r>
          </a:p>
        </p:txBody>
      </p:sp>
    </p:spTree>
    <p:extLst>
      <p:ext uri="{BB962C8B-B14F-4D97-AF65-F5344CB8AC3E}">
        <p14:creationId xmlns:p14="http://schemas.microsoft.com/office/powerpoint/2010/main" val="353007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5" name="Group 5"/>
          <p:cNvGrpSpPr/>
          <p:nvPr/>
        </p:nvGrpSpPr>
        <p:grpSpPr>
          <a:xfrm>
            <a:off x="-134570" y="1924050"/>
            <a:ext cx="9278570" cy="6350656"/>
            <a:chOff x="0" y="0"/>
            <a:chExt cx="12371427" cy="8467542"/>
          </a:xfrm>
        </p:grpSpPr>
        <p:pic>
          <p:nvPicPr>
            <p:cNvPr id="6" name="Picture 6"/>
            <p:cNvPicPr>
              <a:picLocks noChangeAspect="1"/>
            </p:cNvPicPr>
            <p:nvPr/>
          </p:nvPicPr>
          <p:blipFill>
            <a:blip r:embed="rId2"/>
            <a:srcRect l="8908" r="8908"/>
            <a:stretch>
              <a:fillRect/>
            </a:stretch>
          </p:blipFill>
          <p:spPr>
            <a:xfrm>
              <a:off x="0" y="0"/>
              <a:ext cx="12371427" cy="8467542"/>
            </a:xfrm>
            <a:prstGeom prst="rect">
              <a:avLst/>
            </a:prstGeom>
          </p:spPr>
        </p:pic>
      </p:grpSp>
      <p:sp>
        <p:nvSpPr>
          <p:cNvPr id="7" name="Freeform 7"/>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sp>
        <p:nvSpPr>
          <p:cNvPr id="8" name="Freeform 8"/>
          <p:cNvSpPr/>
          <p:nvPr/>
        </p:nvSpPr>
        <p:spPr>
          <a:xfrm>
            <a:off x="13279096" y="6248400"/>
            <a:ext cx="4662159" cy="3598534"/>
          </a:xfrm>
          <a:custGeom>
            <a:avLst/>
            <a:gdLst/>
            <a:ahLst/>
            <a:cxnLst/>
            <a:rect l="l" t="t" r="r" b="b"/>
            <a:pathLst>
              <a:path w="4662159" h="3598534">
                <a:moveTo>
                  <a:pt x="0" y="0"/>
                </a:moveTo>
                <a:lnTo>
                  <a:pt x="4662159" y="0"/>
                </a:lnTo>
                <a:lnTo>
                  <a:pt x="4662159" y="3598534"/>
                </a:lnTo>
                <a:lnTo>
                  <a:pt x="0" y="3598534"/>
                </a:lnTo>
                <a:lnTo>
                  <a:pt x="0" y="0"/>
                </a:lnTo>
                <a:close/>
              </a:path>
            </a:pathLst>
          </a:custGeom>
          <a:blipFill>
            <a:blip r:embed="rId4"/>
            <a:stretch>
              <a:fillRect t="-13146" b="-16410"/>
            </a:stretch>
          </a:blipFill>
        </p:spPr>
        <p:txBody>
          <a:bodyPr/>
          <a:lstStyle/>
          <a:p>
            <a:endParaRPr lang="es-AR"/>
          </a:p>
        </p:txBody>
      </p:sp>
      <p:sp>
        <p:nvSpPr>
          <p:cNvPr id="9" name="Freeform 9"/>
          <p:cNvSpPr/>
          <p:nvPr/>
        </p:nvSpPr>
        <p:spPr>
          <a:xfrm>
            <a:off x="13833974" y="6076950"/>
            <a:ext cx="3552404" cy="1117669"/>
          </a:xfrm>
          <a:custGeom>
            <a:avLst/>
            <a:gdLst/>
            <a:ahLst/>
            <a:cxnLst/>
            <a:rect l="l" t="t" r="r" b="b"/>
            <a:pathLst>
              <a:path w="3552404" h="1117669">
                <a:moveTo>
                  <a:pt x="0" y="0"/>
                </a:moveTo>
                <a:lnTo>
                  <a:pt x="3552404" y="0"/>
                </a:lnTo>
                <a:lnTo>
                  <a:pt x="3552404" y="1117669"/>
                </a:lnTo>
                <a:lnTo>
                  <a:pt x="0" y="1117669"/>
                </a:lnTo>
                <a:lnTo>
                  <a:pt x="0" y="0"/>
                </a:lnTo>
                <a:close/>
              </a:path>
            </a:pathLst>
          </a:custGeom>
          <a:blipFill>
            <a:blip r:embed="rId5"/>
            <a:stretch>
              <a:fillRect/>
            </a:stretch>
          </a:blipFill>
        </p:spPr>
        <p:txBody>
          <a:bodyPr/>
          <a:lstStyle/>
          <a:p>
            <a:endParaRPr lang="es-AR"/>
          </a:p>
        </p:txBody>
      </p:sp>
      <p:sp>
        <p:nvSpPr>
          <p:cNvPr id="10" name="Freeform 10"/>
          <p:cNvSpPr/>
          <p:nvPr/>
        </p:nvSpPr>
        <p:spPr>
          <a:xfrm>
            <a:off x="4368772" y="8426095"/>
            <a:ext cx="4772562" cy="1420839"/>
          </a:xfrm>
          <a:custGeom>
            <a:avLst/>
            <a:gdLst/>
            <a:ahLst/>
            <a:cxnLst/>
            <a:rect l="l" t="t" r="r" b="b"/>
            <a:pathLst>
              <a:path w="4772562" h="1420839">
                <a:moveTo>
                  <a:pt x="0" y="0"/>
                </a:moveTo>
                <a:lnTo>
                  <a:pt x="4772563" y="0"/>
                </a:lnTo>
                <a:lnTo>
                  <a:pt x="4772563" y="1420839"/>
                </a:lnTo>
                <a:lnTo>
                  <a:pt x="0" y="1420839"/>
                </a:lnTo>
                <a:lnTo>
                  <a:pt x="0" y="0"/>
                </a:lnTo>
                <a:close/>
              </a:path>
            </a:pathLst>
          </a:custGeom>
          <a:blipFill>
            <a:blip r:embed="rId6"/>
            <a:stretch>
              <a:fillRect l="-8434" t="-83438" r="-8180" b="-78025"/>
            </a:stretch>
          </a:blipFill>
        </p:spPr>
        <p:txBody>
          <a:bodyPr/>
          <a:lstStyle/>
          <a:p>
            <a:endParaRPr lang="es-AR"/>
          </a:p>
        </p:txBody>
      </p:sp>
      <p:sp>
        <p:nvSpPr>
          <p:cNvPr id="11" name="Freeform 11"/>
          <p:cNvSpPr/>
          <p:nvPr/>
        </p:nvSpPr>
        <p:spPr>
          <a:xfrm>
            <a:off x="9922385" y="5550700"/>
            <a:ext cx="2578327" cy="4296235"/>
          </a:xfrm>
          <a:custGeom>
            <a:avLst/>
            <a:gdLst/>
            <a:ahLst/>
            <a:cxnLst/>
            <a:rect l="l" t="t" r="r" b="b"/>
            <a:pathLst>
              <a:path w="2578327" h="4296235">
                <a:moveTo>
                  <a:pt x="0" y="0"/>
                </a:moveTo>
                <a:lnTo>
                  <a:pt x="2578326" y="0"/>
                </a:lnTo>
                <a:lnTo>
                  <a:pt x="2578326" y="4296234"/>
                </a:lnTo>
                <a:lnTo>
                  <a:pt x="0" y="4296234"/>
                </a:lnTo>
                <a:lnTo>
                  <a:pt x="0" y="0"/>
                </a:lnTo>
                <a:close/>
              </a:path>
            </a:pathLst>
          </a:custGeom>
          <a:blipFill>
            <a:blip r:embed="rId7"/>
            <a:stretch>
              <a:fillRect l="-39585" r="-48059"/>
            </a:stretch>
          </a:blipFill>
        </p:spPr>
        <p:txBody>
          <a:bodyPr/>
          <a:lstStyle/>
          <a:p>
            <a:endParaRPr lang="es-AR"/>
          </a:p>
        </p:txBody>
      </p:sp>
      <p:sp>
        <p:nvSpPr>
          <p:cNvPr id="12" name="Freeform 12"/>
          <p:cNvSpPr/>
          <p:nvPr/>
        </p:nvSpPr>
        <p:spPr>
          <a:xfrm>
            <a:off x="764773" y="8426095"/>
            <a:ext cx="3077070" cy="1458531"/>
          </a:xfrm>
          <a:custGeom>
            <a:avLst/>
            <a:gdLst/>
            <a:ahLst/>
            <a:cxnLst/>
            <a:rect l="l" t="t" r="r" b="b"/>
            <a:pathLst>
              <a:path w="3077070" h="1458531">
                <a:moveTo>
                  <a:pt x="0" y="0"/>
                </a:moveTo>
                <a:lnTo>
                  <a:pt x="3077070" y="0"/>
                </a:lnTo>
                <a:lnTo>
                  <a:pt x="3077070" y="1458531"/>
                </a:lnTo>
                <a:lnTo>
                  <a:pt x="0" y="1458531"/>
                </a:lnTo>
                <a:lnTo>
                  <a:pt x="0" y="0"/>
                </a:lnTo>
                <a:close/>
              </a:path>
            </a:pathLst>
          </a:custGeom>
          <a:blipFill>
            <a:blip r:embed="rId8"/>
            <a:stretch>
              <a:fillRect/>
            </a:stretch>
          </a:blipFill>
        </p:spPr>
        <p:txBody>
          <a:bodyPr/>
          <a:lstStyle/>
          <a:p>
            <a:endParaRPr lang="es-AR"/>
          </a:p>
        </p:txBody>
      </p:sp>
      <p:sp>
        <p:nvSpPr>
          <p:cNvPr id="13" name="TextBox 13"/>
          <p:cNvSpPr txBox="1"/>
          <p:nvPr/>
        </p:nvSpPr>
        <p:spPr>
          <a:xfrm>
            <a:off x="9712790" y="3270208"/>
            <a:ext cx="7956011" cy="2111375"/>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Los productos que comercializamos están diseñados para detectar incendios en sus primeras etapas, proporcionando una alerta temprana para evacuar el área y llamar a los servicios de emergencia</a:t>
            </a: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r>
              <a:rPr lang="en-US" sz="2000" spc="20">
                <a:solidFill>
                  <a:srgbClr val="D9D9D9"/>
                </a:solidFill>
                <a:latin typeface="Proxima Nova"/>
                <a:ea typeface="Proxima Nova"/>
                <a:cs typeface="Proxima Nova"/>
                <a:sym typeface="Proxima Nova"/>
              </a:rPr>
              <a:t>Trabajamos con una amplia gama de productos y marcas. </a:t>
            </a:r>
          </a:p>
          <a:p>
            <a:pPr algn="l">
              <a:lnSpc>
                <a:spcPts val="2800"/>
              </a:lnSpc>
            </a:pPr>
            <a:r>
              <a:rPr lang="en-US" sz="2000" spc="20">
                <a:solidFill>
                  <a:srgbClr val="D9D9D9"/>
                </a:solidFill>
                <a:latin typeface="Proxima Nova"/>
                <a:ea typeface="Proxima Nova"/>
                <a:cs typeface="Proxima Nova"/>
                <a:sym typeface="Proxima Nova"/>
              </a:rPr>
              <a:t>Entre ellas están...</a:t>
            </a:r>
          </a:p>
        </p:txBody>
      </p:sp>
      <p:sp>
        <p:nvSpPr>
          <p:cNvPr id="14" name="TextBox 14"/>
          <p:cNvSpPr txBox="1"/>
          <p:nvPr/>
        </p:nvSpPr>
        <p:spPr>
          <a:xfrm>
            <a:off x="9712790" y="2193883"/>
            <a:ext cx="9576001"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Productos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5250" y="-98487"/>
            <a:ext cx="18514566" cy="10500388"/>
            <a:chOff x="0" y="0"/>
            <a:chExt cx="24686087" cy="14000517"/>
          </a:xfrm>
        </p:grpSpPr>
        <p:pic>
          <p:nvPicPr>
            <p:cNvPr id="3" name="Picture 3"/>
            <p:cNvPicPr>
              <a:picLocks noChangeAspect="1"/>
            </p:cNvPicPr>
            <p:nvPr/>
          </p:nvPicPr>
          <p:blipFill>
            <a:blip r:embed="rId2"/>
            <a:srcRect t="22918" b="22918"/>
            <a:stretch>
              <a:fillRect/>
            </a:stretch>
          </p:blipFill>
          <p:spPr>
            <a:xfrm>
              <a:off x="0" y="0"/>
              <a:ext cx="24686087" cy="14000517"/>
            </a:xfrm>
            <a:prstGeom prst="rect">
              <a:avLst/>
            </a:prstGeom>
          </p:spPr>
        </p:pic>
      </p:grpSp>
      <p:grpSp>
        <p:nvGrpSpPr>
          <p:cNvPr id="4" name="Group 4"/>
          <p:cNvGrpSpPr/>
          <p:nvPr/>
        </p:nvGrpSpPr>
        <p:grpSpPr>
          <a:xfrm>
            <a:off x="5462581" y="7888204"/>
            <a:ext cx="12956734" cy="2513697"/>
            <a:chOff x="0" y="0"/>
            <a:chExt cx="3412473" cy="662044"/>
          </a:xfrm>
        </p:grpSpPr>
        <p:sp>
          <p:nvSpPr>
            <p:cNvPr id="5" name="Freeform 5"/>
            <p:cNvSpPr/>
            <p:nvPr/>
          </p:nvSpPr>
          <p:spPr>
            <a:xfrm>
              <a:off x="0" y="0"/>
              <a:ext cx="3412473" cy="662044"/>
            </a:xfrm>
            <a:custGeom>
              <a:avLst/>
              <a:gdLst/>
              <a:ahLst/>
              <a:cxnLst/>
              <a:rect l="l" t="t" r="r" b="b"/>
              <a:pathLst>
                <a:path w="3412473" h="662044">
                  <a:moveTo>
                    <a:pt x="0" y="0"/>
                  </a:moveTo>
                  <a:lnTo>
                    <a:pt x="3412473" y="0"/>
                  </a:lnTo>
                  <a:lnTo>
                    <a:pt x="3412473" y="662044"/>
                  </a:lnTo>
                  <a:lnTo>
                    <a:pt x="0" y="662044"/>
                  </a:lnTo>
                  <a:close/>
                </a:path>
              </a:pathLst>
            </a:custGeom>
            <a:solidFill>
              <a:srgbClr val="000000"/>
            </a:solidFill>
          </p:spPr>
          <p:txBody>
            <a:bodyPr/>
            <a:lstStyle/>
            <a:p>
              <a:endParaRPr lang="es-AR"/>
            </a:p>
          </p:txBody>
        </p:sp>
        <p:sp>
          <p:nvSpPr>
            <p:cNvPr id="6" name="TextBox 6"/>
            <p:cNvSpPr txBox="1"/>
            <p:nvPr/>
          </p:nvSpPr>
          <p:spPr>
            <a:xfrm>
              <a:off x="0" y="-38100"/>
              <a:ext cx="3412473" cy="700144"/>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5250" y="-98487"/>
            <a:ext cx="1123950" cy="1127187"/>
            <a:chOff x="0" y="0"/>
            <a:chExt cx="296020" cy="296872"/>
          </a:xfrm>
        </p:grpSpPr>
        <p:sp>
          <p:nvSpPr>
            <p:cNvPr id="8" name="Freeform 8"/>
            <p:cNvSpPr/>
            <p:nvPr/>
          </p:nvSpPr>
          <p:spPr>
            <a:xfrm>
              <a:off x="0" y="0"/>
              <a:ext cx="296020" cy="296872"/>
            </a:xfrm>
            <a:custGeom>
              <a:avLst/>
              <a:gdLst/>
              <a:ahLst/>
              <a:cxnLst/>
              <a:rect l="l" t="t" r="r" b="b"/>
              <a:pathLst>
                <a:path w="296020" h="296872">
                  <a:moveTo>
                    <a:pt x="0" y="0"/>
                  </a:moveTo>
                  <a:lnTo>
                    <a:pt x="296020" y="0"/>
                  </a:lnTo>
                  <a:lnTo>
                    <a:pt x="296020" y="296872"/>
                  </a:lnTo>
                  <a:lnTo>
                    <a:pt x="0" y="296872"/>
                  </a:lnTo>
                  <a:close/>
                </a:path>
              </a:pathLst>
            </a:custGeom>
            <a:solidFill>
              <a:srgbClr val="000000"/>
            </a:solidFill>
          </p:spPr>
          <p:txBody>
            <a:bodyPr/>
            <a:lstStyle/>
            <a:p>
              <a:endParaRPr lang="es-AR"/>
            </a:p>
          </p:txBody>
        </p:sp>
        <p:sp>
          <p:nvSpPr>
            <p:cNvPr id="9" name="TextBox 9"/>
            <p:cNvSpPr txBox="1"/>
            <p:nvPr/>
          </p:nvSpPr>
          <p:spPr>
            <a:xfrm>
              <a:off x="0" y="-38100"/>
              <a:ext cx="296020" cy="33497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45219" y="437033"/>
            <a:ext cx="340035" cy="133350"/>
            <a:chOff x="0" y="0"/>
            <a:chExt cx="453379" cy="177800"/>
          </a:xfrm>
        </p:grpSpPr>
        <p:sp>
          <p:nvSpPr>
            <p:cNvPr id="11" name="AutoShape 11"/>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2" name="AutoShape 12"/>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13" name="TextBox 13"/>
          <p:cNvSpPr txBox="1"/>
          <p:nvPr/>
        </p:nvSpPr>
        <p:spPr>
          <a:xfrm>
            <a:off x="1489813" y="2032111"/>
            <a:ext cx="6613726" cy="3181350"/>
          </a:xfrm>
          <a:prstGeom prst="rect">
            <a:avLst/>
          </a:prstGeom>
        </p:spPr>
        <p:txBody>
          <a:bodyPr lIns="0" tIns="0" rIns="0" bIns="0" rtlCol="0" anchor="t">
            <a:spAutoFit/>
          </a:bodyPr>
          <a:lstStyle/>
          <a:p>
            <a:pPr algn="l">
              <a:lnSpc>
                <a:spcPts val="8100"/>
              </a:lnSpc>
            </a:pPr>
            <a:r>
              <a:rPr lang="en-US" sz="9000" b="1" spc="-89">
                <a:solidFill>
                  <a:srgbClr val="FFFFFF"/>
                </a:solidFill>
                <a:latin typeface="Proxima Nova Bold"/>
                <a:ea typeface="Proxima Nova Bold"/>
                <a:cs typeface="Proxima Nova Bold"/>
                <a:sym typeface="Proxima Nova Bold"/>
              </a:rPr>
              <a:t>Contáctanos </a:t>
            </a:r>
          </a:p>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para mas información</a:t>
            </a:r>
          </a:p>
        </p:txBody>
      </p:sp>
      <p:grpSp>
        <p:nvGrpSpPr>
          <p:cNvPr id="14" name="Group 14"/>
          <p:cNvGrpSpPr/>
          <p:nvPr/>
        </p:nvGrpSpPr>
        <p:grpSpPr>
          <a:xfrm>
            <a:off x="6610600" y="8761747"/>
            <a:ext cx="2376738" cy="651710"/>
            <a:chOff x="0" y="0"/>
            <a:chExt cx="3168985" cy="868947"/>
          </a:xfrm>
        </p:grpSpPr>
        <p:sp>
          <p:nvSpPr>
            <p:cNvPr id="15" name="TextBox 15"/>
            <p:cNvSpPr txBox="1"/>
            <p:nvPr/>
          </p:nvSpPr>
          <p:spPr>
            <a:xfrm>
              <a:off x="0" y="-47625"/>
              <a:ext cx="3168985"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Telefono.</a:t>
              </a:r>
            </a:p>
          </p:txBody>
        </p:sp>
        <p:sp>
          <p:nvSpPr>
            <p:cNvPr id="16" name="TextBox 16"/>
            <p:cNvSpPr txBox="1"/>
            <p:nvPr/>
          </p:nvSpPr>
          <p:spPr>
            <a:xfrm>
              <a:off x="0" y="419156"/>
              <a:ext cx="3168985"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+54 9 11 2868-4175</a:t>
              </a:r>
            </a:p>
          </p:txBody>
        </p:sp>
      </p:grpSp>
      <p:grpSp>
        <p:nvGrpSpPr>
          <p:cNvPr id="17" name="Group 17"/>
          <p:cNvGrpSpPr/>
          <p:nvPr/>
        </p:nvGrpSpPr>
        <p:grpSpPr>
          <a:xfrm>
            <a:off x="9887430" y="8761747"/>
            <a:ext cx="2985877" cy="651710"/>
            <a:chOff x="0" y="0"/>
            <a:chExt cx="3981169" cy="868947"/>
          </a:xfrm>
        </p:grpSpPr>
        <p:sp>
          <p:nvSpPr>
            <p:cNvPr id="18" name="TextBox 18"/>
            <p:cNvSpPr txBox="1"/>
            <p:nvPr/>
          </p:nvSpPr>
          <p:spPr>
            <a:xfrm>
              <a:off x="0" y="-47625"/>
              <a:ext cx="3981169"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Email</a:t>
              </a:r>
            </a:p>
          </p:txBody>
        </p:sp>
        <p:sp>
          <p:nvSpPr>
            <p:cNvPr id="19" name="TextBox 19"/>
            <p:cNvSpPr txBox="1"/>
            <p:nvPr/>
          </p:nvSpPr>
          <p:spPr>
            <a:xfrm>
              <a:off x="0" y="419156"/>
              <a:ext cx="3981169" cy="44979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econde@cndprevent.com</a:t>
              </a:r>
            </a:p>
          </p:txBody>
        </p:sp>
      </p:grpSp>
      <p:grpSp>
        <p:nvGrpSpPr>
          <p:cNvPr id="20" name="Group 20"/>
          <p:cNvGrpSpPr/>
          <p:nvPr/>
        </p:nvGrpSpPr>
        <p:grpSpPr>
          <a:xfrm>
            <a:off x="13768657" y="8761586"/>
            <a:ext cx="3814493" cy="651710"/>
            <a:chOff x="0" y="0"/>
            <a:chExt cx="5085991" cy="868947"/>
          </a:xfrm>
        </p:grpSpPr>
        <p:sp>
          <p:nvSpPr>
            <p:cNvPr id="21" name="TextBox 21"/>
            <p:cNvSpPr txBox="1"/>
            <p:nvPr/>
          </p:nvSpPr>
          <p:spPr>
            <a:xfrm>
              <a:off x="0" y="-47625"/>
              <a:ext cx="508599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Online</a:t>
              </a:r>
            </a:p>
          </p:txBody>
        </p:sp>
        <p:sp>
          <p:nvSpPr>
            <p:cNvPr id="22" name="TextBox 22"/>
            <p:cNvSpPr txBox="1"/>
            <p:nvPr/>
          </p:nvSpPr>
          <p:spPr>
            <a:xfrm>
              <a:off x="0" y="419156"/>
              <a:ext cx="5085991"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www.linkedin.com/in/cnd-prevent</a:t>
              </a:r>
            </a:p>
          </p:txBody>
        </p:sp>
      </p:grpSp>
      <p:grpSp>
        <p:nvGrpSpPr>
          <p:cNvPr id="23" name="Group 23"/>
          <p:cNvGrpSpPr/>
          <p:nvPr/>
        </p:nvGrpSpPr>
        <p:grpSpPr>
          <a:xfrm>
            <a:off x="12638031" y="2106723"/>
            <a:ext cx="4621269" cy="2460625"/>
            <a:chOff x="0" y="0"/>
            <a:chExt cx="6161692" cy="3280833"/>
          </a:xfrm>
        </p:grpSpPr>
        <p:sp>
          <p:nvSpPr>
            <p:cNvPr id="24" name="TextBox 24"/>
            <p:cNvSpPr txBox="1"/>
            <p:nvPr/>
          </p:nvSpPr>
          <p:spPr>
            <a:xfrm>
              <a:off x="0" y="-47625"/>
              <a:ext cx="6161692"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Preguntas? Comentarios? Inquietudes?</a:t>
              </a:r>
            </a:p>
          </p:txBody>
        </p:sp>
        <p:sp>
          <p:nvSpPr>
            <p:cNvPr id="25" name="TextBox 25"/>
            <p:cNvSpPr txBox="1"/>
            <p:nvPr/>
          </p:nvSpPr>
          <p:spPr>
            <a:xfrm>
              <a:off x="0" y="481542"/>
              <a:ext cx="6161692" cy="2799292"/>
            </a:xfrm>
            <a:prstGeom prst="rect">
              <a:avLst/>
            </a:prstGeom>
          </p:spPr>
          <p:txBody>
            <a:bodyPr lIns="0" tIns="0" rIns="0" bIns="0" rtlCol="0" anchor="t">
              <a:spAutoFit/>
            </a:bodyPr>
            <a:lstStyle/>
            <a:p>
              <a:pPr algn="l">
                <a:lnSpc>
                  <a:spcPts val="2800"/>
                </a:lnSpc>
              </a:pPr>
              <a:r>
                <a:rPr lang="en-US" sz="2000" spc="20">
                  <a:solidFill>
                    <a:srgbClr val="FFFFFF"/>
                  </a:solidFill>
                  <a:latin typeface="Proxima Nova"/>
                  <a:ea typeface="Proxima Nova"/>
                  <a:cs typeface="Proxima Nova"/>
                  <a:sym typeface="Proxima Nova"/>
                </a:rPr>
                <a:t>Contáctanos para hablar de lo que quieras o simplemente escribinos para saludarnos. Nos encantan los cafés virtuales o presenciales y siempre agradecemos la oportunidad para conocernos.</a:t>
              </a:r>
            </a:p>
          </p:txBody>
        </p:sp>
      </p:grpSp>
      <p:sp>
        <p:nvSpPr>
          <p:cNvPr id="26" name="Freeform 26"/>
          <p:cNvSpPr/>
          <p:nvPr/>
        </p:nvSpPr>
        <p:spPr>
          <a:xfrm>
            <a:off x="3626630" y="7888204"/>
            <a:ext cx="2983971" cy="2398475"/>
          </a:xfrm>
          <a:custGeom>
            <a:avLst/>
            <a:gdLst/>
            <a:ahLst/>
            <a:cxnLst/>
            <a:rect l="l" t="t" r="r" b="b"/>
            <a:pathLst>
              <a:path w="2983971" h="2398475">
                <a:moveTo>
                  <a:pt x="0" y="0"/>
                </a:moveTo>
                <a:lnTo>
                  <a:pt x="2983970" y="0"/>
                </a:lnTo>
                <a:lnTo>
                  <a:pt x="2983970" y="2398475"/>
                </a:lnTo>
                <a:lnTo>
                  <a:pt x="0" y="2398475"/>
                </a:lnTo>
                <a:lnTo>
                  <a:pt x="0" y="0"/>
                </a:lnTo>
                <a:close/>
              </a:path>
            </a:pathLst>
          </a:custGeom>
          <a:blipFill>
            <a:blip r:embed="rId3"/>
            <a:stretch>
              <a:fillRect l="-7660" t="-4269" r="-4337" b="-7148"/>
            </a:stretch>
          </a:blipFill>
        </p:spPr>
        <p:txBody>
          <a:bodyPr/>
          <a:lstStyle/>
          <a:p>
            <a:endParaRPr lang="es-AR"/>
          </a:p>
        </p:txBody>
      </p:sp>
      <p:sp>
        <p:nvSpPr>
          <p:cNvPr id="27" name="TextBox 19">
            <a:extLst>
              <a:ext uri="{FF2B5EF4-FFF2-40B4-BE49-F238E27FC236}">
                <a16:creationId xmlns:a16="http://schemas.microsoft.com/office/drawing/2014/main" id="{F75C7620-9972-C871-318D-A15A1F87BDA1}"/>
              </a:ext>
            </a:extLst>
          </p:cNvPr>
          <p:cNvSpPr txBox="1"/>
          <p:nvPr/>
        </p:nvSpPr>
        <p:spPr>
          <a:xfrm>
            <a:off x="9887430" y="9401663"/>
            <a:ext cx="2985877" cy="337344"/>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info@cndprevent.com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7372308" cy="6851970"/>
            <a:chOff x="0" y="0"/>
            <a:chExt cx="23163078" cy="9135960"/>
          </a:xfrm>
        </p:grpSpPr>
        <p:pic>
          <p:nvPicPr>
            <p:cNvPr id="3" name="Picture 3"/>
            <p:cNvPicPr>
              <a:picLocks noChangeAspect="1"/>
            </p:cNvPicPr>
            <p:nvPr/>
          </p:nvPicPr>
          <p:blipFill>
            <a:blip r:embed="rId2"/>
            <a:srcRect t="19718" b="19718"/>
            <a:stretch>
              <a:fillRect/>
            </a:stretch>
          </p:blipFill>
          <p:spPr>
            <a:xfrm>
              <a:off x="0" y="0"/>
              <a:ext cx="23163078" cy="9135960"/>
            </a:xfrm>
            <a:prstGeom prst="rect">
              <a:avLst/>
            </a:prstGeom>
          </p:spPr>
        </p:pic>
      </p:grpSp>
      <p:sp>
        <p:nvSpPr>
          <p:cNvPr id="4" name="TextBox 4"/>
          <p:cNvSpPr txBox="1"/>
          <p:nvPr/>
        </p:nvSpPr>
        <p:spPr>
          <a:xfrm>
            <a:off x="10650337" y="3502185"/>
            <a:ext cx="7144570" cy="2087882"/>
          </a:xfrm>
          <a:prstGeom prst="rect">
            <a:avLst/>
          </a:prstGeom>
        </p:spPr>
        <p:txBody>
          <a:bodyPr lIns="0" tIns="0" rIns="0" bIns="0" rtlCol="0" anchor="t">
            <a:spAutoFit/>
          </a:bodyPr>
          <a:lstStyle/>
          <a:p>
            <a:pPr algn="l">
              <a:lnSpc>
                <a:spcPts val="7920"/>
              </a:lnSpc>
            </a:pPr>
            <a:r>
              <a:rPr lang="en-US" sz="8800" b="1" spc="-88">
                <a:solidFill>
                  <a:srgbClr val="000000"/>
                </a:solidFill>
                <a:latin typeface="Proxima Nova Bold"/>
                <a:ea typeface="Proxima Nova Bold"/>
                <a:cs typeface="Proxima Nova Bold"/>
                <a:sym typeface="Proxima Nova Bold"/>
              </a:rPr>
              <a:t>Acerca de</a:t>
            </a:r>
          </a:p>
          <a:p>
            <a:pPr algn="l">
              <a:lnSpc>
                <a:spcPts val="7920"/>
              </a:lnSpc>
            </a:pPr>
            <a:r>
              <a:rPr lang="en-US" sz="8800" b="1" spc="-88">
                <a:solidFill>
                  <a:srgbClr val="000000"/>
                </a:solidFill>
                <a:latin typeface="Proxima Nova Bold"/>
                <a:ea typeface="Proxima Nova Bold"/>
                <a:cs typeface="Proxima Nova Bold"/>
                <a:sym typeface="Proxima Nova Bold"/>
              </a:rPr>
              <a:t>CND Prevent</a:t>
            </a:r>
          </a:p>
        </p:txBody>
      </p:sp>
      <p:grpSp>
        <p:nvGrpSpPr>
          <p:cNvPr id="5" name="Group 5"/>
          <p:cNvGrpSpPr/>
          <p:nvPr/>
        </p:nvGrpSpPr>
        <p:grpSpPr>
          <a:xfrm>
            <a:off x="7135822" y="8814788"/>
            <a:ext cx="2985877" cy="651710"/>
            <a:chOff x="0" y="0"/>
            <a:chExt cx="3981169" cy="868947"/>
          </a:xfrm>
        </p:grpSpPr>
        <p:sp>
          <p:nvSpPr>
            <p:cNvPr id="6" name="TextBox 6"/>
            <p:cNvSpPr txBox="1"/>
            <p:nvPr/>
          </p:nvSpPr>
          <p:spPr>
            <a:xfrm>
              <a:off x="0" y="-47625"/>
              <a:ext cx="3981169" cy="449792"/>
            </a:xfrm>
            <a:prstGeom prst="rect">
              <a:avLst/>
            </a:prstGeom>
          </p:spPr>
          <p:txBody>
            <a:bodyPr lIns="0" tIns="0" rIns="0" bIns="0" rtlCol="0" anchor="t">
              <a:spAutoFit/>
            </a:bodyPr>
            <a:lstStyle/>
            <a:p>
              <a:pPr algn="r">
                <a:lnSpc>
                  <a:spcPts val="2800"/>
                </a:lnSpc>
              </a:pPr>
              <a:r>
                <a:rPr lang="en-US" sz="2000" b="1" spc="20">
                  <a:solidFill>
                    <a:srgbClr val="FFFFFF"/>
                  </a:solidFill>
                  <a:latin typeface="Proxima Nova Bold"/>
                  <a:ea typeface="Proxima Nova Bold"/>
                  <a:cs typeface="Proxima Nova Bold"/>
                  <a:sym typeface="Proxima Nova Bold"/>
                </a:rPr>
                <a:t>Detección de Incendio</a:t>
              </a:r>
            </a:p>
          </p:txBody>
        </p:sp>
        <p:sp>
          <p:nvSpPr>
            <p:cNvPr id="7" name="TextBox 7"/>
            <p:cNvSpPr txBox="1"/>
            <p:nvPr/>
          </p:nvSpPr>
          <p:spPr>
            <a:xfrm>
              <a:off x="0" y="419156"/>
              <a:ext cx="3981169" cy="449792"/>
            </a:xfrm>
            <a:prstGeom prst="rect">
              <a:avLst/>
            </a:prstGeom>
          </p:spPr>
          <p:txBody>
            <a:bodyPr lIns="0" tIns="0" rIns="0" bIns="0" rtlCol="0" anchor="t">
              <a:spAutoFit/>
            </a:bodyPr>
            <a:lstStyle/>
            <a:p>
              <a:pPr algn="r">
                <a:lnSpc>
                  <a:spcPts val="2800"/>
                </a:lnSpc>
              </a:pPr>
              <a:r>
                <a:rPr lang="en-US" sz="2000" spc="20">
                  <a:solidFill>
                    <a:srgbClr val="D9D9D9"/>
                  </a:solidFill>
                  <a:latin typeface="Proxima Nova"/>
                  <a:ea typeface="Proxima Nova"/>
                  <a:cs typeface="Proxima Nova"/>
                  <a:sym typeface="Proxima Nova"/>
                </a:rPr>
                <a:t>Sistemas Integrados</a:t>
              </a:r>
            </a:p>
          </p:txBody>
        </p:sp>
      </p:grpSp>
      <p:sp>
        <p:nvSpPr>
          <p:cNvPr id="8" name="TextBox 8"/>
          <p:cNvSpPr txBox="1"/>
          <p:nvPr/>
        </p:nvSpPr>
        <p:spPr>
          <a:xfrm>
            <a:off x="10650337" y="8006506"/>
            <a:ext cx="7409063" cy="2111375"/>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Nos especializamos en la detección y prevención de incendios. Nuestros servicios de detección de incendios están diseñados para proteger vidas, propiedades, fabricas, laboratorios, etc. </a:t>
            </a:r>
          </a:p>
          <a:p>
            <a:pPr algn="l">
              <a:lnSpc>
                <a:spcPts val="2800"/>
              </a:lnSpc>
            </a:pPr>
            <a:r>
              <a:rPr lang="en-US" sz="2000" spc="20">
                <a:solidFill>
                  <a:srgbClr val="D9D9D9"/>
                </a:solidFill>
                <a:latin typeface="Proxima Nova"/>
                <a:ea typeface="Proxima Nova"/>
                <a:cs typeface="Proxima Nova"/>
                <a:sym typeface="Proxima Nova"/>
              </a:rPr>
              <a:t>Con años de experiencia en el sector, nuestro equipo de expertos trabaja estrechamente con nuestros clientes para proporcionar soluciones personalizadas y efectivas.</a:t>
            </a:r>
          </a:p>
        </p:txBody>
      </p:sp>
      <p:grpSp>
        <p:nvGrpSpPr>
          <p:cNvPr id="9" name="Group 9"/>
          <p:cNvGrpSpPr/>
          <p:nvPr/>
        </p:nvGrpSpPr>
        <p:grpSpPr>
          <a:xfrm>
            <a:off x="345219" y="437033"/>
            <a:ext cx="340035" cy="133350"/>
            <a:chOff x="0" y="0"/>
            <a:chExt cx="453379" cy="177800"/>
          </a:xfrm>
        </p:grpSpPr>
        <p:sp>
          <p:nvSpPr>
            <p:cNvPr id="10" name="AutoShape 10"/>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1" name="AutoShape 11"/>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12" name="AutoShape 12"/>
          <p:cNvSpPr/>
          <p:nvPr/>
        </p:nvSpPr>
        <p:spPr>
          <a:xfrm flipV="1">
            <a:off x="10436024" y="7880670"/>
            <a:ext cx="0" cy="2519947"/>
          </a:xfrm>
          <a:prstGeom prst="line">
            <a:avLst/>
          </a:prstGeom>
          <a:ln w="9525" cap="flat">
            <a:solidFill>
              <a:srgbClr val="FFFFFF"/>
            </a:solidFill>
            <a:prstDash val="solid"/>
            <a:headEnd type="none" w="sm" len="sm"/>
            <a:tailEnd type="none" w="sm" len="sm"/>
          </a:ln>
        </p:spPr>
        <p:txBody>
          <a:bodyPr/>
          <a:lstStyle/>
          <a:p>
            <a:endParaRPr lang="es-AR"/>
          </a:p>
        </p:txBody>
      </p:sp>
      <p:grpSp>
        <p:nvGrpSpPr>
          <p:cNvPr id="13" name="Group 13"/>
          <p:cNvGrpSpPr/>
          <p:nvPr/>
        </p:nvGrpSpPr>
        <p:grpSpPr>
          <a:xfrm>
            <a:off x="1028700" y="9019068"/>
            <a:ext cx="892299" cy="243150"/>
            <a:chOff x="0" y="0"/>
            <a:chExt cx="1189732" cy="324200"/>
          </a:xfrm>
        </p:grpSpPr>
        <p:sp>
          <p:nvSpPr>
            <p:cNvPr id="14" name="Freeform 14"/>
            <p:cNvSpPr/>
            <p:nvPr/>
          </p:nvSpPr>
          <p:spPr>
            <a:xfrm rot="5400000">
              <a:off x="939214" y="73682"/>
              <a:ext cx="324200" cy="176837"/>
            </a:xfrm>
            <a:custGeom>
              <a:avLst/>
              <a:gdLst/>
              <a:ahLst/>
              <a:cxnLst/>
              <a:rect l="l" t="t" r="r" b="b"/>
              <a:pathLst>
                <a:path w="324200" h="176837">
                  <a:moveTo>
                    <a:pt x="0" y="0"/>
                  </a:moveTo>
                  <a:lnTo>
                    <a:pt x="324200" y="0"/>
                  </a:lnTo>
                  <a:lnTo>
                    <a:pt x="324200" y="176836"/>
                  </a:lnTo>
                  <a:lnTo>
                    <a:pt x="0" y="1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5" name="Freeform 15"/>
            <p:cNvSpPr/>
            <p:nvPr/>
          </p:nvSpPr>
          <p:spPr>
            <a:xfrm rot="5400000" flipV="1">
              <a:off x="-73682" y="73682"/>
              <a:ext cx="324200" cy="176837"/>
            </a:xfrm>
            <a:custGeom>
              <a:avLst/>
              <a:gdLst/>
              <a:ahLst/>
              <a:cxnLst/>
              <a:rect l="l" t="t" r="r" b="b"/>
              <a:pathLst>
                <a:path w="324200" h="176837">
                  <a:moveTo>
                    <a:pt x="0" y="176836"/>
                  </a:moveTo>
                  <a:lnTo>
                    <a:pt x="324200" y="176836"/>
                  </a:lnTo>
                  <a:lnTo>
                    <a:pt x="324200" y="0"/>
                  </a:lnTo>
                  <a:lnTo>
                    <a:pt x="0" y="0"/>
                  </a:lnTo>
                  <a:lnTo>
                    <a:pt x="0" y="1768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grpSp>
      <p:sp>
        <p:nvSpPr>
          <p:cNvPr id="16" name="Freeform 16"/>
          <p:cNvSpPr/>
          <p:nvPr/>
        </p:nvSpPr>
        <p:spPr>
          <a:xfrm>
            <a:off x="2064655" y="8109018"/>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5"/>
            <a:stretch>
              <a:fillRect t="-11417" r="-11998"/>
            </a:stretch>
          </a:blipFill>
        </p:spPr>
        <p:txBody>
          <a:bodyPr/>
          <a:lstStyle/>
          <a:p>
            <a:endParaRPr lang="es-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8487"/>
            <a:ext cx="8115300" cy="10500388"/>
            <a:chOff x="0" y="0"/>
            <a:chExt cx="10820400" cy="14000517"/>
          </a:xfrm>
        </p:grpSpPr>
        <p:pic>
          <p:nvPicPr>
            <p:cNvPr id="3" name="Picture 3"/>
            <p:cNvPicPr>
              <a:picLocks noChangeAspect="1"/>
            </p:cNvPicPr>
            <p:nvPr/>
          </p:nvPicPr>
          <p:blipFill>
            <a:blip r:embed="rId2"/>
            <a:srcRect l="23149" r="32893"/>
            <a:stretch>
              <a:fillRect/>
            </a:stretch>
          </p:blipFill>
          <p:spPr>
            <a:xfrm>
              <a:off x="0" y="0"/>
              <a:ext cx="10820400" cy="14000517"/>
            </a:xfrm>
            <a:prstGeom prst="rect">
              <a:avLst/>
            </a:prstGeom>
          </p:spPr>
        </p:pic>
      </p:grpSp>
      <p:grpSp>
        <p:nvGrpSpPr>
          <p:cNvPr id="4" name="Group 4"/>
          <p:cNvGrpSpPr/>
          <p:nvPr/>
        </p:nvGrpSpPr>
        <p:grpSpPr>
          <a:xfrm>
            <a:off x="5771229" y="7888204"/>
            <a:ext cx="12648086" cy="2513697"/>
            <a:chOff x="0" y="0"/>
            <a:chExt cx="3331183" cy="662044"/>
          </a:xfrm>
        </p:grpSpPr>
        <p:sp>
          <p:nvSpPr>
            <p:cNvPr id="5" name="Freeform 5"/>
            <p:cNvSpPr/>
            <p:nvPr/>
          </p:nvSpPr>
          <p:spPr>
            <a:xfrm>
              <a:off x="0" y="0"/>
              <a:ext cx="3331183" cy="662044"/>
            </a:xfrm>
            <a:custGeom>
              <a:avLst/>
              <a:gdLst/>
              <a:ahLst/>
              <a:cxnLst/>
              <a:rect l="l" t="t" r="r" b="b"/>
              <a:pathLst>
                <a:path w="3331183" h="662044">
                  <a:moveTo>
                    <a:pt x="0" y="0"/>
                  </a:moveTo>
                  <a:lnTo>
                    <a:pt x="3331183" y="0"/>
                  </a:lnTo>
                  <a:lnTo>
                    <a:pt x="3331183" y="662044"/>
                  </a:lnTo>
                  <a:lnTo>
                    <a:pt x="0" y="662044"/>
                  </a:lnTo>
                  <a:close/>
                </a:path>
              </a:pathLst>
            </a:custGeom>
            <a:solidFill>
              <a:srgbClr val="000000"/>
            </a:solidFill>
          </p:spPr>
          <p:txBody>
            <a:bodyPr/>
            <a:lstStyle/>
            <a:p>
              <a:endParaRPr lang="es-AR"/>
            </a:p>
          </p:txBody>
        </p:sp>
        <p:sp>
          <p:nvSpPr>
            <p:cNvPr id="6" name="TextBox 6"/>
            <p:cNvSpPr txBox="1"/>
            <p:nvPr/>
          </p:nvSpPr>
          <p:spPr>
            <a:xfrm>
              <a:off x="0" y="-38100"/>
              <a:ext cx="3331183" cy="70014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645574" y="1885867"/>
            <a:ext cx="6613726"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Vision</a:t>
            </a:r>
          </a:p>
        </p:txBody>
      </p:sp>
      <p:grpSp>
        <p:nvGrpSpPr>
          <p:cNvPr id="8" name="Group 8"/>
          <p:cNvGrpSpPr/>
          <p:nvPr/>
        </p:nvGrpSpPr>
        <p:grpSpPr>
          <a:xfrm>
            <a:off x="345219" y="437033"/>
            <a:ext cx="340035" cy="133350"/>
            <a:chOff x="0" y="0"/>
            <a:chExt cx="453379" cy="177800"/>
          </a:xfrm>
        </p:grpSpPr>
        <p:sp>
          <p:nvSpPr>
            <p:cNvPr id="9" name="AutoShape 9"/>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0" name="AutoShape 10"/>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11" name="Freeform 11"/>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grpSp>
        <p:nvGrpSpPr>
          <p:cNvPr id="12" name="Group 12"/>
          <p:cNvGrpSpPr/>
          <p:nvPr/>
        </p:nvGrpSpPr>
        <p:grpSpPr>
          <a:xfrm>
            <a:off x="7011997" y="8761747"/>
            <a:ext cx="2985877" cy="651710"/>
            <a:chOff x="0" y="0"/>
            <a:chExt cx="3981169" cy="868947"/>
          </a:xfrm>
        </p:grpSpPr>
        <p:sp>
          <p:nvSpPr>
            <p:cNvPr id="13" name="TextBox 13"/>
            <p:cNvSpPr txBox="1"/>
            <p:nvPr/>
          </p:nvSpPr>
          <p:spPr>
            <a:xfrm>
              <a:off x="0" y="-47625"/>
              <a:ext cx="3981169"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Seguridad</a:t>
              </a:r>
            </a:p>
          </p:txBody>
        </p:sp>
        <p:sp>
          <p:nvSpPr>
            <p:cNvPr id="14" name="TextBox 14"/>
            <p:cNvSpPr txBox="1"/>
            <p:nvPr/>
          </p:nvSpPr>
          <p:spPr>
            <a:xfrm>
              <a:off x="0" y="419156"/>
              <a:ext cx="3981169"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Ante todo.</a:t>
              </a:r>
            </a:p>
          </p:txBody>
        </p:sp>
      </p:grpSp>
      <p:grpSp>
        <p:nvGrpSpPr>
          <p:cNvPr id="15" name="Group 15"/>
          <p:cNvGrpSpPr/>
          <p:nvPr/>
        </p:nvGrpSpPr>
        <p:grpSpPr>
          <a:xfrm>
            <a:off x="10645574" y="8761747"/>
            <a:ext cx="2985877" cy="651710"/>
            <a:chOff x="0" y="0"/>
            <a:chExt cx="3981169" cy="868947"/>
          </a:xfrm>
        </p:grpSpPr>
        <p:sp>
          <p:nvSpPr>
            <p:cNvPr id="16" name="TextBox 16"/>
            <p:cNvSpPr txBox="1"/>
            <p:nvPr/>
          </p:nvSpPr>
          <p:spPr>
            <a:xfrm>
              <a:off x="0" y="-47625"/>
              <a:ext cx="3981169"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Calidad</a:t>
              </a:r>
            </a:p>
          </p:txBody>
        </p:sp>
        <p:sp>
          <p:nvSpPr>
            <p:cNvPr id="17" name="TextBox 17"/>
            <p:cNvSpPr txBox="1"/>
            <p:nvPr/>
          </p:nvSpPr>
          <p:spPr>
            <a:xfrm>
              <a:off x="0" y="419156"/>
              <a:ext cx="3981169"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En servicios.</a:t>
              </a:r>
            </a:p>
          </p:txBody>
        </p:sp>
      </p:grpSp>
      <p:grpSp>
        <p:nvGrpSpPr>
          <p:cNvPr id="18" name="Group 18"/>
          <p:cNvGrpSpPr/>
          <p:nvPr/>
        </p:nvGrpSpPr>
        <p:grpSpPr>
          <a:xfrm>
            <a:off x="14275042" y="8761747"/>
            <a:ext cx="2984258" cy="651710"/>
            <a:chOff x="0" y="0"/>
            <a:chExt cx="3979011" cy="868947"/>
          </a:xfrm>
        </p:grpSpPr>
        <p:sp>
          <p:nvSpPr>
            <p:cNvPr id="19" name="TextBox 19"/>
            <p:cNvSpPr txBox="1"/>
            <p:nvPr/>
          </p:nvSpPr>
          <p:spPr>
            <a:xfrm>
              <a:off x="0" y="-47625"/>
              <a:ext cx="397901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Be Smart</a:t>
              </a:r>
            </a:p>
          </p:txBody>
        </p:sp>
        <p:sp>
          <p:nvSpPr>
            <p:cNvPr id="20" name="TextBox 20"/>
            <p:cNvSpPr txBox="1"/>
            <p:nvPr/>
          </p:nvSpPr>
          <p:spPr>
            <a:xfrm>
              <a:off x="0" y="419156"/>
              <a:ext cx="3979011" cy="4497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Mejora continua.</a:t>
              </a:r>
            </a:p>
          </p:txBody>
        </p:sp>
      </p:grpSp>
      <p:grpSp>
        <p:nvGrpSpPr>
          <p:cNvPr id="21" name="Group 21"/>
          <p:cNvGrpSpPr/>
          <p:nvPr/>
        </p:nvGrpSpPr>
        <p:grpSpPr>
          <a:xfrm>
            <a:off x="10645574" y="4253506"/>
            <a:ext cx="6697604" cy="3517900"/>
            <a:chOff x="0" y="0"/>
            <a:chExt cx="8930139" cy="4690533"/>
          </a:xfrm>
        </p:grpSpPr>
        <p:sp>
          <p:nvSpPr>
            <p:cNvPr id="22" name="TextBox 22"/>
            <p:cNvSpPr txBox="1"/>
            <p:nvPr/>
          </p:nvSpPr>
          <p:spPr>
            <a:xfrm>
              <a:off x="0" y="-47625"/>
              <a:ext cx="8930139"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Al detalle.</a:t>
              </a:r>
            </a:p>
          </p:txBody>
        </p:sp>
        <p:sp>
          <p:nvSpPr>
            <p:cNvPr id="23" name="TextBox 23"/>
            <p:cNvSpPr txBox="1"/>
            <p:nvPr/>
          </p:nvSpPr>
          <p:spPr>
            <a:xfrm>
              <a:off x="0" y="481542"/>
              <a:ext cx="8753350" cy="42089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"Ser líderes en la industria de la seguridad contra incendios en Argentina, reconocidos por nuestra excelencia en la calidad de nuestros productos y servicios, nuestra innovación y nuestra dedicación a la seguridad y bienestar de la comunidad. Buscamos ser un socio confiable y valorado por nuestros clientes, y contribuir al desarrollo de una sociedad más segura y protegida."</a:t>
              </a:r>
            </a:p>
            <a:p>
              <a:pPr algn="l">
                <a:lnSpc>
                  <a:spcPts val="2800"/>
                </a:lnSpc>
              </a:pPr>
              <a:endParaRPr lang="en-US" sz="2000" spc="20">
                <a:solidFill>
                  <a:srgbClr val="D9D9D9"/>
                </a:solidFill>
                <a:latin typeface="Proxima Nova"/>
                <a:ea typeface="Proxima Nova"/>
                <a:cs typeface="Proxima Nova"/>
                <a:sym typeface="Proxima Nov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4901"/>
            <a:ext cx="8115300" cy="10516802"/>
            <a:chOff x="0" y="0"/>
            <a:chExt cx="10820400" cy="14022403"/>
          </a:xfrm>
        </p:grpSpPr>
        <p:pic>
          <p:nvPicPr>
            <p:cNvPr id="3" name="Picture 3"/>
            <p:cNvPicPr>
              <a:picLocks noChangeAspect="1"/>
            </p:cNvPicPr>
            <p:nvPr/>
          </p:nvPicPr>
          <p:blipFill>
            <a:blip r:embed="rId2"/>
            <a:srcRect l="20445" r="20445"/>
            <a:stretch>
              <a:fillRect/>
            </a:stretch>
          </p:blipFill>
          <p:spPr>
            <a:xfrm>
              <a:off x="0" y="0"/>
              <a:ext cx="10820400" cy="14022403"/>
            </a:xfrm>
            <a:prstGeom prst="rect">
              <a:avLst/>
            </a:prstGeom>
          </p:spPr>
        </p:pic>
      </p:grpSp>
      <p:grpSp>
        <p:nvGrpSpPr>
          <p:cNvPr id="4" name="Group 4"/>
          <p:cNvGrpSpPr/>
          <p:nvPr/>
        </p:nvGrpSpPr>
        <p:grpSpPr>
          <a:xfrm>
            <a:off x="12107801" y="7773303"/>
            <a:ext cx="6180199" cy="2513697"/>
            <a:chOff x="0" y="0"/>
            <a:chExt cx="8240265" cy="3351596"/>
          </a:xfrm>
        </p:grpSpPr>
        <p:pic>
          <p:nvPicPr>
            <p:cNvPr id="5" name="Picture 5"/>
            <p:cNvPicPr>
              <a:picLocks noChangeAspect="1"/>
            </p:cNvPicPr>
            <p:nvPr/>
          </p:nvPicPr>
          <p:blipFill>
            <a:blip r:embed="rId3"/>
            <a:srcRect t="9326" b="9326"/>
            <a:stretch>
              <a:fillRect/>
            </a:stretch>
          </p:blipFill>
          <p:spPr>
            <a:xfrm>
              <a:off x="0" y="0"/>
              <a:ext cx="8240265" cy="3351596"/>
            </a:xfrm>
            <a:prstGeom prst="rect">
              <a:avLst/>
            </a:prstGeom>
          </p:spPr>
        </p:pic>
      </p:grpSp>
      <p:grpSp>
        <p:nvGrpSpPr>
          <p:cNvPr id="6" name="Group 6"/>
          <p:cNvGrpSpPr/>
          <p:nvPr/>
        </p:nvGrpSpPr>
        <p:grpSpPr>
          <a:xfrm>
            <a:off x="345219" y="437033"/>
            <a:ext cx="340035" cy="133350"/>
            <a:chOff x="0" y="0"/>
            <a:chExt cx="453379" cy="177800"/>
          </a:xfrm>
        </p:grpSpPr>
        <p:sp>
          <p:nvSpPr>
            <p:cNvPr id="7" name="AutoShape 7"/>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8" name="AutoShape 8"/>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9" name="TextBox 9"/>
          <p:cNvSpPr txBox="1"/>
          <p:nvPr/>
        </p:nvSpPr>
        <p:spPr>
          <a:xfrm>
            <a:off x="10645574" y="1885867"/>
            <a:ext cx="6613726"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Misión</a:t>
            </a:r>
          </a:p>
        </p:txBody>
      </p:sp>
      <p:sp>
        <p:nvSpPr>
          <p:cNvPr id="10" name="Freeform 10"/>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4"/>
            <a:stretch>
              <a:fillRect t="-11417" r="-11998"/>
            </a:stretch>
          </a:blipFill>
        </p:spPr>
        <p:txBody>
          <a:bodyPr/>
          <a:lstStyle/>
          <a:p>
            <a:endParaRPr lang="es-AR"/>
          </a:p>
        </p:txBody>
      </p:sp>
      <p:grpSp>
        <p:nvGrpSpPr>
          <p:cNvPr id="11" name="Group 11"/>
          <p:cNvGrpSpPr/>
          <p:nvPr/>
        </p:nvGrpSpPr>
        <p:grpSpPr>
          <a:xfrm>
            <a:off x="10645574" y="4265613"/>
            <a:ext cx="6666893" cy="2460625"/>
            <a:chOff x="0" y="0"/>
            <a:chExt cx="8889191" cy="3280833"/>
          </a:xfrm>
        </p:grpSpPr>
        <p:sp>
          <p:nvSpPr>
            <p:cNvPr id="12" name="TextBox 12"/>
            <p:cNvSpPr txBox="1"/>
            <p:nvPr/>
          </p:nvSpPr>
          <p:spPr>
            <a:xfrm>
              <a:off x="0" y="-47625"/>
              <a:ext cx="8889191"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Compromiso.</a:t>
              </a:r>
            </a:p>
          </p:txBody>
        </p:sp>
        <p:sp>
          <p:nvSpPr>
            <p:cNvPr id="13" name="TextBox 13"/>
            <p:cNvSpPr txBox="1"/>
            <p:nvPr/>
          </p:nvSpPr>
          <p:spPr>
            <a:xfrm>
              <a:off x="0" y="481542"/>
              <a:ext cx="8713213" cy="27992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“Nuestra misión es proteger vidas y propiedades mediante la provisión de soluciones innovadoras y efectivas de detección y prevención de incendios. Nos comprometemos a brindar servicios de alta calidad, basados en la experiencia y la tecnología, para garantizar la seguridad y tranquilidad de nuestros clientes.”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110793" y="-115391"/>
            <a:ext cx="8339692" cy="10497641"/>
            <a:chOff x="0" y="0"/>
            <a:chExt cx="11119589" cy="13996855"/>
          </a:xfrm>
        </p:grpSpPr>
        <p:pic>
          <p:nvPicPr>
            <p:cNvPr id="3" name="Picture 3"/>
            <p:cNvPicPr>
              <a:picLocks noChangeAspect="1"/>
            </p:cNvPicPr>
            <p:nvPr/>
          </p:nvPicPr>
          <p:blipFill>
            <a:blip r:embed="rId2"/>
            <a:srcRect l="23499" r="23499"/>
            <a:stretch>
              <a:fillRect/>
            </a:stretch>
          </p:blipFill>
          <p:spPr>
            <a:xfrm>
              <a:off x="0" y="0"/>
              <a:ext cx="11119589" cy="13996855"/>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7" name="Group 7"/>
          <p:cNvGrpSpPr/>
          <p:nvPr/>
        </p:nvGrpSpPr>
        <p:grpSpPr>
          <a:xfrm>
            <a:off x="13450485" y="6728189"/>
            <a:ext cx="3808815" cy="2519947"/>
            <a:chOff x="0" y="0"/>
            <a:chExt cx="5078420" cy="3359929"/>
          </a:xfrm>
        </p:grpSpPr>
        <p:pic>
          <p:nvPicPr>
            <p:cNvPr id="8" name="Picture 8"/>
            <p:cNvPicPr>
              <a:picLocks noChangeAspect="1"/>
            </p:cNvPicPr>
            <p:nvPr/>
          </p:nvPicPr>
          <p:blipFill>
            <a:blip r:embed="rId3"/>
            <a:srcRect t="626" b="626"/>
            <a:stretch>
              <a:fillRect/>
            </a:stretch>
          </p:blipFill>
          <p:spPr>
            <a:xfrm>
              <a:off x="0" y="0"/>
              <a:ext cx="5078420" cy="3359929"/>
            </a:xfrm>
            <a:prstGeom prst="rect">
              <a:avLst/>
            </a:prstGeom>
          </p:spPr>
        </p:pic>
      </p:grpSp>
      <p:grpSp>
        <p:nvGrpSpPr>
          <p:cNvPr id="9" name="Group 9"/>
          <p:cNvGrpSpPr/>
          <p:nvPr/>
        </p:nvGrpSpPr>
        <p:grpSpPr>
          <a:xfrm>
            <a:off x="9641670" y="6728189"/>
            <a:ext cx="3808815" cy="2530111"/>
            <a:chOff x="0" y="0"/>
            <a:chExt cx="1003145" cy="666367"/>
          </a:xfrm>
        </p:grpSpPr>
        <p:sp>
          <p:nvSpPr>
            <p:cNvPr id="10" name="Freeform 10"/>
            <p:cNvSpPr/>
            <p:nvPr/>
          </p:nvSpPr>
          <p:spPr>
            <a:xfrm>
              <a:off x="0" y="0"/>
              <a:ext cx="1003145" cy="666367"/>
            </a:xfrm>
            <a:custGeom>
              <a:avLst/>
              <a:gdLst/>
              <a:ahLst/>
              <a:cxnLst/>
              <a:rect l="l" t="t" r="r" b="b"/>
              <a:pathLst>
                <a:path w="1003145" h="666367">
                  <a:moveTo>
                    <a:pt x="0" y="0"/>
                  </a:moveTo>
                  <a:lnTo>
                    <a:pt x="1003145" y="0"/>
                  </a:lnTo>
                  <a:lnTo>
                    <a:pt x="1003145" y="666367"/>
                  </a:lnTo>
                  <a:lnTo>
                    <a:pt x="0" y="666367"/>
                  </a:lnTo>
                  <a:close/>
                </a:path>
              </a:pathLst>
            </a:custGeom>
            <a:solidFill>
              <a:srgbClr val="000000"/>
            </a:solidFill>
          </p:spPr>
          <p:txBody>
            <a:bodyPr/>
            <a:lstStyle/>
            <a:p>
              <a:endParaRPr lang="es-AR"/>
            </a:p>
          </p:txBody>
        </p:sp>
        <p:sp>
          <p:nvSpPr>
            <p:cNvPr id="11" name="TextBox 11"/>
            <p:cNvSpPr txBox="1"/>
            <p:nvPr/>
          </p:nvSpPr>
          <p:spPr>
            <a:xfrm>
              <a:off x="0" y="-38100"/>
              <a:ext cx="1003145" cy="70446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4"/>
            <a:stretch>
              <a:fillRect t="-11417" r="-11998"/>
            </a:stretch>
          </a:blipFill>
        </p:spPr>
        <p:txBody>
          <a:bodyPr/>
          <a:lstStyle/>
          <a:p>
            <a:endParaRPr lang="es-AR"/>
          </a:p>
        </p:txBody>
      </p:sp>
      <p:sp>
        <p:nvSpPr>
          <p:cNvPr id="13" name="TextBox 13"/>
          <p:cNvSpPr txBox="1"/>
          <p:nvPr/>
        </p:nvSpPr>
        <p:spPr>
          <a:xfrm>
            <a:off x="1028700" y="1885867"/>
            <a:ext cx="6613726" cy="1123950"/>
          </a:xfrm>
          <a:prstGeom prst="rect">
            <a:avLst/>
          </a:prstGeom>
        </p:spPr>
        <p:txBody>
          <a:bodyPr lIns="0" tIns="0" rIns="0" bIns="0" rtlCol="0" anchor="t">
            <a:spAutoFit/>
          </a:bodyPr>
          <a:lstStyle/>
          <a:p>
            <a:pPr algn="l">
              <a:lnSpc>
                <a:spcPts val="8100"/>
              </a:lnSpc>
            </a:pPr>
            <a:r>
              <a:rPr lang="en-US" sz="9000" b="1" spc="-89">
                <a:solidFill>
                  <a:srgbClr val="FFFFFF"/>
                </a:solidFill>
                <a:latin typeface="Proxima Nova Bold"/>
                <a:ea typeface="Proxima Nova Bold"/>
                <a:cs typeface="Proxima Nova Bold"/>
                <a:sym typeface="Proxima Nova Bold"/>
              </a:rPr>
              <a:t>Valores</a:t>
            </a:r>
          </a:p>
        </p:txBody>
      </p:sp>
      <p:sp>
        <p:nvSpPr>
          <p:cNvPr id="14" name="TextBox 14"/>
          <p:cNvSpPr txBox="1"/>
          <p:nvPr/>
        </p:nvSpPr>
        <p:spPr>
          <a:xfrm>
            <a:off x="685254" y="4089400"/>
            <a:ext cx="5964365" cy="5988050"/>
          </a:xfrm>
          <a:prstGeom prst="rect">
            <a:avLst/>
          </a:prstGeom>
        </p:spPr>
        <p:txBody>
          <a:bodyPr lIns="0" tIns="0" rIns="0" bIns="0" rtlCol="0" anchor="t">
            <a:spAutoFit/>
          </a:bodyPr>
          <a:lstStyle/>
          <a:p>
            <a:pPr marL="431801" lvl="1" indent="-215900" algn="l">
              <a:lnSpc>
                <a:spcPts val="2800"/>
              </a:lnSpc>
              <a:buFont typeface="Arial"/>
              <a:buChar char="•"/>
            </a:pPr>
            <a:r>
              <a:rPr lang="en-US" sz="2000" spc="20">
                <a:solidFill>
                  <a:srgbClr val="FFFFFF"/>
                </a:solidFill>
                <a:latin typeface="Proxima Nova"/>
                <a:ea typeface="Proxima Nova"/>
                <a:cs typeface="Proxima Nova"/>
                <a:sym typeface="Proxima Nova"/>
              </a:rPr>
              <a:t> Seguridad: Priorizamos la seguridad y bienestar de nuestros clientes y empleados.</a:t>
            </a:r>
          </a:p>
          <a:p>
            <a:pPr algn="l">
              <a:lnSpc>
                <a:spcPts val="2800"/>
              </a:lnSpc>
            </a:pPr>
            <a:endParaRPr lang="en-US" sz="2000" spc="20">
              <a:solidFill>
                <a:srgbClr val="FFFFFF"/>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FFFFFF"/>
                </a:solidFill>
                <a:latin typeface="Proxima Nova"/>
                <a:ea typeface="Proxima Nova"/>
                <a:cs typeface="Proxima Nova"/>
                <a:sym typeface="Proxima Nova"/>
              </a:rPr>
              <a:t>Innovación: Buscamos constantemente nuevas formas de mejorar nuestros productos y servicios.</a:t>
            </a:r>
          </a:p>
          <a:p>
            <a:pPr algn="l">
              <a:lnSpc>
                <a:spcPts val="2800"/>
              </a:lnSpc>
            </a:pPr>
            <a:endParaRPr lang="en-US" sz="2000" spc="20">
              <a:solidFill>
                <a:srgbClr val="FFFFFF"/>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FFFFFF"/>
                </a:solidFill>
                <a:latin typeface="Proxima Nova"/>
                <a:ea typeface="Proxima Nova"/>
                <a:cs typeface="Proxima Nova"/>
                <a:sym typeface="Proxima Nova"/>
              </a:rPr>
              <a:t>Calidad: Nos comprometemos a brindar servicios de alta calidad y productos confiables.</a:t>
            </a:r>
          </a:p>
          <a:p>
            <a:pPr algn="l">
              <a:lnSpc>
                <a:spcPts val="2800"/>
              </a:lnSpc>
            </a:pPr>
            <a:endParaRPr lang="en-US" sz="2000" spc="20">
              <a:solidFill>
                <a:srgbClr val="FFFFFF"/>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FFFFFF"/>
                </a:solidFill>
                <a:latin typeface="Proxima Nova"/>
                <a:ea typeface="Proxima Nova"/>
                <a:cs typeface="Proxima Nova"/>
                <a:sym typeface="Proxima Nova"/>
              </a:rPr>
              <a:t>Integridad: Actuamos con integridad y transparencia en todas nuestras operaciones.</a:t>
            </a:r>
          </a:p>
          <a:p>
            <a:pPr algn="l">
              <a:lnSpc>
                <a:spcPts val="2800"/>
              </a:lnSpc>
            </a:pPr>
            <a:endParaRPr lang="en-US" sz="2000" spc="20">
              <a:solidFill>
                <a:srgbClr val="FFFFFF"/>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FFFFFF"/>
                </a:solidFill>
                <a:latin typeface="Proxima Nova"/>
                <a:ea typeface="Proxima Nova"/>
                <a:cs typeface="Proxima Nova"/>
                <a:sym typeface="Proxima Nova"/>
              </a:rPr>
              <a:t>Responsabilidad: Asunción de responsabilidad por nuestros actos y decisiones.</a:t>
            </a:r>
          </a:p>
          <a:p>
            <a:pPr algn="l">
              <a:lnSpc>
                <a:spcPts val="2800"/>
              </a:lnSpc>
            </a:pPr>
            <a:endParaRPr lang="en-US" sz="2000" spc="20">
              <a:solidFill>
                <a:srgbClr val="FFFFFF"/>
              </a:solidFill>
              <a:latin typeface="Proxima Nova"/>
              <a:ea typeface="Proxima Nova"/>
              <a:cs typeface="Proxima Nova"/>
              <a:sym typeface="Proxima Nova"/>
            </a:endParaRPr>
          </a:p>
          <a:p>
            <a:pPr algn="l">
              <a:lnSpc>
                <a:spcPts val="2800"/>
              </a:lnSpc>
            </a:pPr>
            <a:endParaRPr lang="en-US" sz="2000" spc="20">
              <a:solidFill>
                <a:srgbClr val="FFFFFF"/>
              </a:solidFill>
              <a:latin typeface="Proxima Nova"/>
              <a:ea typeface="Proxima Nova"/>
              <a:cs typeface="Proxima Nova"/>
              <a:sym typeface="Proxima Nova"/>
            </a:endParaRPr>
          </a:p>
        </p:txBody>
      </p:sp>
      <p:sp>
        <p:nvSpPr>
          <p:cNvPr id="15" name="TextBox 15"/>
          <p:cNvSpPr txBox="1"/>
          <p:nvPr/>
        </p:nvSpPr>
        <p:spPr>
          <a:xfrm>
            <a:off x="10276562" y="7442382"/>
            <a:ext cx="2539031" cy="1054100"/>
          </a:xfrm>
          <a:prstGeom prst="rect">
            <a:avLst/>
          </a:prstGeom>
        </p:spPr>
        <p:txBody>
          <a:bodyPr lIns="0" tIns="0" rIns="0" bIns="0" rtlCol="0" anchor="t">
            <a:spAutoFit/>
          </a:bodyPr>
          <a:lstStyle/>
          <a:p>
            <a:pPr algn="l">
              <a:lnSpc>
                <a:spcPts val="2800"/>
              </a:lnSpc>
            </a:pPr>
            <a:r>
              <a:rPr lang="en-US" sz="2000" spc="20">
                <a:solidFill>
                  <a:srgbClr val="FFFFFF"/>
                </a:solidFill>
                <a:latin typeface="Proxima Nova"/>
                <a:ea typeface="Proxima Nova"/>
                <a:cs typeface="Proxima Nova"/>
                <a:sym typeface="Proxima Nova"/>
              </a:rPr>
              <a:t>Enfocados en la seguridad y bienestar de los clientes.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4570" y="2141537"/>
            <a:ext cx="9278570" cy="6350656"/>
            <a:chOff x="0" y="0"/>
            <a:chExt cx="12371427" cy="8467542"/>
          </a:xfrm>
        </p:grpSpPr>
        <p:pic>
          <p:nvPicPr>
            <p:cNvPr id="3" name="Picture 3"/>
            <p:cNvPicPr>
              <a:picLocks noChangeAspect="1"/>
            </p:cNvPicPr>
            <p:nvPr/>
          </p:nvPicPr>
          <p:blipFill>
            <a:blip r:embed="rId2"/>
            <a:srcRect l="7812" r="7812"/>
            <a:stretch>
              <a:fillRect/>
            </a:stretch>
          </p:blipFill>
          <p:spPr>
            <a:xfrm>
              <a:off x="0" y="0"/>
              <a:ext cx="12371427" cy="8467542"/>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7" name="TextBox 7"/>
          <p:cNvSpPr txBox="1"/>
          <p:nvPr/>
        </p:nvSpPr>
        <p:spPr>
          <a:xfrm>
            <a:off x="7683299" y="4160754"/>
            <a:ext cx="6486877" cy="492125"/>
          </a:xfrm>
          <a:prstGeom prst="rect">
            <a:avLst/>
          </a:prstGeom>
        </p:spPr>
        <p:txBody>
          <a:bodyPr lIns="0" tIns="0" rIns="0" bIns="0" rtlCol="0" anchor="t">
            <a:spAutoFit/>
          </a:bodyPr>
          <a:lstStyle/>
          <a:p>
            <a:pPr marL="0" lvl="0" indent="0" algn="l">
              <a:lnSpc>
                <a:spcPts val="3850"/>
              </a:lnSpc>
              <a:spcBef>
                <a:spcPct val="0"/>
              </a:spcBef>
            </a:pPr>
            <a:r>
              <a:rPr lang="en-US" sz="3500" b="1">
                <a:solidFill>
                  <a:srgbClr val="FFFFFF"/>
                </a:solidFill>
                <a:latin typeface="Proxima Nova Bold"/>
                <a:ea typeface="Proxima Nova Bold"/>
                <a:cs typeface="Proxima Nova Bold"/>
                <a:sym typeface="Proxima Nova Bold"/>
              </a:rPr>
              <a:t>Sistema de Gestion de Calidad</a:t>
            </a:r>
          </a:p>
        </p:txBody>
      </p:sp>
      <p:grpSp>
        <p:nvGrpSpPr>
          <p:cNvPr id="8" name="Group 8"/>
          <p:cNvGrpSpPr/>
          <p:nvPr/>
        </p:nvGrpSpPr>
        <p:grpSpPr>
          <a:xfrm>
            <a:off x="9621347" y="4968875"/>
            <a:ext cx="7637953" cy="4670425"/>
            <a:chOff x="0" y="0"/>
            <a:chExt cx="10183937" cy="6227233"/>
          </a:xfrm>
        </p:grpSpPr>
        <p:sp>
          <p:nvSpPr>
            <p:cNvPr id="9" name="TextBox 9"/>
            <p:cNvSpPr txBox="1"/>
            <p:nvPr/>
          </p:nvSpPr>
          <p:spPr>
            <a:xfrm>
              <a:off x="0" y="608542"/>
              <a:ext cx="10183937" cy="56186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Estamos alineados con la norma ISO 9001, lo que garantiza nuestro compromiso con la calidad y la seguridad.</a:t>
              </a:r>
            </a:p>
            <a:p>
              <a:pPr algn="l">
                <a:lnSpc>
                  <a:spcPts val="2800"/>
                </a:lnSpc>
              </a:pPr>
              <a:r>
                <a:rPr lang="en-US" sz="2000" spc="20">
                  <a:solidFill>
                    <a:srgbClr val="D9D9D9"/>
                  </a:solidFill>
                  <a:latin typeface="Proxima Nova"/>
                  <a:ea typeface="Proxima Nova"/>
                  <a:cs typeface="Proxima Nova"/>
                  <a:sym typeface="Proxima Nova"/>
                </a:rPr>
                <a:t>Certificación de productos UL: Los productos comercializados han sido probados y certificados por Underwriters Laboratories (UL), una organización global de seguridad, para garantizar que cumplen con estándares de seguridad específicos. Esta certificación indica que el producto ha sido evaluado para riesgos como incendios, descargas eléctricas y peligros mecánicos, y se considera seguro para su uso</a:t>
              </a: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endParaRPr lang="en-US" sz="2000" spc="20">
                <a:solidFill>
                  <a:srgbClr val="D9D9D9"/>
                </a:solidFill>
                <a:latin typeface="Proxima Nova"/>
                <a:ea typeface="Proxima Nova"/>
                <a:cs typeface="Proxima Nova"/>
                <a:sym typeface="Proxima Nova"/>
              </a:endParaRPr>
            </a:p>
          </p:txBody>
        </p:sp>
        <p:sp>
          <p:nvSpPr>
            <p:cNvPr id="10" name="TextBox 10"/>
            <p:cNvSpPr txBox="1"/>
            <p:nvPr/>
          </p:nvSpPr>
          <p:spPr>
            <a:xfrm>
              <a:off x="0" y="-47625"/>
              <a:ext cx="10183937"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SGC</a:t>
              </a:r>
            </a:p>
          </p:txBody>
        </p:sp>
      </p:grpSp>
      <p:sp>
        <p:nvSpPr>
          <p:cNvPr id="11" name="Freeform 11"/>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sp>
        <p:nvSpPr>
          <p:cNvPr id="12" name="TextBox 12"/>
          <p:cNvSpPr txBox="1"/>
          <p:nvPr/>
        </p:nvSpPr>
        <p:spPr>
          <a:xfrm>
            <a:off x="7683299" y="2998704"/>
            <a:ext cx="9576001"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Nuestros Servicios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4570" y="1924050"/>
            <a:ext cx="9278570" cy="6350656"/>
            <a:chOff x="0" y="0"/>
            <a:chExt cx="12371427" cy="8467542"/>
          </a:xfrm>
        </p:grpSpPr>
        <p:pic>
          <p:nvPicPr>
            <p:cNvPr id="3" name="Picture 3"/>
            <p:cNvPicPr>
              <a:picLocks noChangeAspect="1"/>
            </p:cNvPicPr>
            <p:nvPr/>
          </p:nvPicPr>
          <p:blipFill>
            <a:blip r:embed="rId2"/>
            <a:srcRect l="2316" r="2316"/>
            <a:stretch>
              <a:fillRect/>
            </a:stretch>
          </p:blipFill>
          <p:spPr>
            <a:xfrm>
              <a:off x="0" y="0"/>
              <a:ext cx="12371427" cy="8467542"/>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000000"/>
              </a:solidFill>
              <a:prstDash val="solid"/>
              <a:headEnd type="none" w="sm" len="sm"/>
              <a:tailEnd type="none" w="sm" len="sm"/>
            </a:ln>
          </p:spPr>
          <p:txBody>
            <a:bodyPr/>
            <a:lstStyle/>
            <a:p>
              <a:endParaRPr lang="es-AR"/>
            </a:p>
          </p:txBody>
        </p:sp>
        <p:sp>
          <p:nvSpPr>
            <p:cNvPr id="6" name="AutoShape 6"/>
            <p:cNvSpPr/>
            <p:nvPr/>
          </p:nvSpPr>
          <p:spPr>
            <a:xfrm>
              <a:off x="0" y="139700"/>
              <a:ext cx="453379" cy="0"/>
            </a:xfrm>
            <a:prstGeom prst="line">
              <a:avLst/>
            </a:prstGeom>
            <a:ln w="38100" cap="rnd">
              <a:solidFill>
                <a:srgbClr val="000000"/>
              </a:solidFill>
              <a:prstDash val="solid"/>
              <a:headEnd type="none" w="sm" len="sm"/>
              <a:tailEnd type="none" w="sm" len="sm"/>
            </a:ln>
          </p:spPr>
          <p:txBody>
            <a:bodyPr/>
            <a:lstStyle/>
            <a:p>
              <a:endParaRPr lang="es-AR"/>
            </a:p>
          </p:txBody>
        </p:sp>
      </p:grpSp>
      <p:sp>
        <p:nvSpPr>
          <p:cNvPr id="7" name="Freeform 7"/>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grpSp>
        <p:nvGrpSpPr>
          <p:cNvPr id="8" name="Group 8"/>
          <p:cNvGrpSpPr/>
          <p:nvPr/>
        </p:nvGrpSpPr>
        <p:grpSpPr>
          <a:xfrm>
            <a:off x="497619" y="589433"/>
            <a:ext cx="340035" cy="133350"/>
            <a:chOff x="0" y="0"/>
            <a:chExt cx="453379" cy="177800"/>
          </a:xfrm>
        </p:grpSpPr>
        <p:sp>
          <p:nvSpPr>
            <p:cNvPr id="9" name="AutoShape 9"/>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10" name="AutoShape 10"/>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sp>
        <p:nvSpPr>
          <p:cNvPr id="11" name="TextBox 11"/>
          <p:cNvSpPr txBox="1"/>
          <p:nvPr/>
        </p:nvSpPr>
        <p:spPr>
          <a:xfrm>
            <a:off x="9598490" y="4767591"/>
            <a:ext cx="3866053" cy="596900"/>
          </a:xfrm>
          <a:prstGeom prst="rect">
            <a:avLst/>
          </a:prstGeom>
        </p:spPr>
        <p:txBody>
          <a:bodyPr lIns="0" tIns="0" rIns="0" bIns="0" rtlCol="0" anchor="t">
            <a:spAutoFit/>
          </a:bodyPr>
          <a:lstStyle/>
          <a:p>
            <a:pPr algn="l">
              <a:lnSpc>
                <a:spcPts val="4900"/>
              </a:lnSpc>
            </a:pPr>
            <a:r>
              <a:rPr lang="en-US" sz="3500" b="1">
                <a:solidFill>
                  <a:srgbClr val="FFFFFF"/>
                </a:solidFill>
                <a:latin typeface="Proxima Nova Bold"/>
                <a:ea typeface="Proxima Nova Bold"/>
                <a:cs typeface="Proxima Nova Bold"/>
                <a:sym typeface="Proxima Nova Bold"/>
              </a:rPr>
              <a:t>01.</a:t>
            </a:r>
          </a:p>
        </p:txBody>
      </p:sp>
      <p:sp>
        <p:nvSpPr>
          <p:cNvPr id="12" name="TextBox 12"/>
          <p:cNvSpPr txBox="1"/>
          <p:nvPr/>
        </p:nvSpPr>
        <p:spPr>
          <a:xfrm>
            <a:off x="7683299" y="3962400"/>
            <a:ext cx="9576001" cy="492125"/>
          </a:xfrm>
          <a:prstGeom prst="rect">
            <a:avLst/>
          </a:prstGeom>
        </p:spPr>
        <p:txBody>
          <a:bodyPr lIns="0" tIns="0" rIns="0" bIns="0" rtlCol="0" anchor="t">
            <a:spAutoFit/>
          </a:bodyPr>
          <a:lstStyle/>
          <a:p>
            <a:pPr marL="0" lvl="0" indent="0" algn="l">
              <a:lnSpc>
                <a:spcPts val="3850"/>
              </a:lnSpc>
              <a:spcBef>
                <a:spcPct val="0"/>
              </a:spcBef>
            </a:pPr>
            <a:r>
              <a:rPr lang="en-US" sz="3500" b="1">
                <a:solidFill>
                  <a:srgbClr val="FFFFFF"/>
                </a:solidFill>
                <a:latin typeface="Proxima Nova Bold"/>
                <a:ea typeface="Proxima Nova Bold"/>
                <a:cs typeface="Proxima Nova Bold"/>
                <a:sym typeface="Proxima Nova Bold"/>
              </a:rPr>
              <a:t>D</a:t>
            </a:r>
            <a:r>
              <a:rPr lang="en-US" sz="3500" b="1" u="none" strike="noStrike">
                <a:solidFill>
                  <a:srgbClr val="FFFFFF"/>
                </a:solidFill>
                <a:latin typeface="Proxima Nova Bold"/>
                <a:ea typeface="Proxima Nova Bold"/>
                <a:cs typeface="Proxima Nova Bold"/>
                <a:sym typeface="Proxima Nova Bold"/>
              </a:rPr>
              <a:t>iseño e instalación </a:t>
            </a:r>
          </a:p>
        </p:txBody>
      </p:sp>
      <p:grpSp>
        <p:nvGrpSpPr>
          <p:cNvPr id="13" name="Group 13"/>
          <p:cNvGrpSpPr/>
          <p:nvPr/>
        </p:nvGrpSpPr>
        <p:grpSpPr>
          <a:xfrm>
            <a:off x="9598490" y="5483225"/>
            <a:ext cx="7956011" cy="5022850"/>
            <a:chOff x="0" y="0"/>
            <a:chExt cx="10608014" cy="6697133"/>
          </a:xfrm>
        </p:grpSpPr>
        <p:sp>
          <p:nvSpPr>
            <p:cNvPr id="14" name="TextBox 14"/>
            <p:cNvSpPr txBox="1"/>
            <p:nvPr/>
          </p:nvSpPr>
          <p:spPr>
            <a:xfrm>
              <a:off x="0" y="608542"/>
              <a:ext cx="10608014" cy="60885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Nuestros servicios de ingeniería en detección de incendios están diseñados para detectar incendios en sus primeras etapas, minimizando el riesgo de daños y pérdidas cumpliendo con las normas NFPA.</a:t>
              </a:r>
            </a:p>
            <a:p>
              <a:pPr algn="l">
                <a:lnSpc>
                  <a:spcPts val="2800"/>
                </a:lnSpc>
              </a:pPr>
              <a:endParaRPr lang="en-US" sz="2000" spc="20">
                <a:solidFill>
                  <a:srgbClr val="D9D9D9"/>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Análisis de riesgos y evaluación de necesidades</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Diseño de sistemas de detección de incendios adaptados a cada cliente</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Instalación de detectores de humo y calor, paneles de control, sirenas y otros componentes</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Pruebas y puesta en marcha del sistema</a:t>
              </a: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endParaRPr lang="en-US" sz="2000" spc="20">
                <a:solidFill>
                  <a:srgbClr val="D9D9D9"/>
                </a:solidFill>
                <a:latin typeface="Proxima Nova"/>
                <a:ea typeface="Proxima Nova"/>
                <a:cs typeface="Proxima Nova"/>
                <a:sym typeface="Proxima Nova"/>
              </a:endParaRPr>
            </a:p>
          </p:txBody>
        </p:sp>
        <p:sp>
          <p:nvSpPr>
            <p:cNvPr id="15" name="TextBox 15"/>
            <p:cNvSpPr txBox="1"/>
            <p:nvPr/>
          </p:nvSpPr>
          <p:spPr>
            <a:xfrm>
              <a:off x="0" y="-47625"/>
              <a:ext cx="10608014"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Ingenieria de detalle.</a:t>
              </a:r>
            </a:p>
          </p:txBody>
        </p:sp>
      </p:grpSp>
      <p:sp>
        <p:nvSpPr>
          <p:cNvPr id="16" name="TextBox 16"/>
          <p:cNvSpPr txBox="1"/>
          <p:nvPr/>
        </p:nvSpPr>
        <p:spPr>
          <a:xfrm>
            <a:off x="7683299" y="2800350"/>
            <a:ext cx="9576001"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N</a:t>
            </a:r>
            <a:r>
              <a:rPr lang="en-US" sz="9000" b="1" u="none" strike="noStrike" spc="-89">
                <a:solidFill>
                  <a:srgbClr val="FFFFFF"/>
                </a:solidFill>
                <a:latin typeface="Proxima Nova Bold"/>
                <a:ea typeface="Proxima Nova Bold"/>
                <a:cs typeface="Proxima Nova Bold"/>
                <a:sym typeface="Proxima Nova Bold"/>
              </a:rPr>
              <a:t>uestros Servicios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5" name="Group 5"/>
          <p:cNvGrpSpPr/>
          <p:nvPr/>
        </p:nvGrpSpPr>
        <p:grpSpPr>
          <a:xfrm>
            <a:off x="-134570" y="1924050"/>
            <a:ext cx="9278570" cy="6350656"/>
            <a:chOff x="0" y="0"/>
            <a:chExt cx="12371427" cy="8467542"/>
          </a:xfrm>
        </p:grpSpPr>
        <p:pic>
          <p:nvPicPr>
            <p:cNvPr id="6" name="Picture 6"/>
            <p:cNvPicPr>
              <a:picLocks noChangeAspect="1"/>
            </p:cNvPicPr>
            <p:nvPr/>
          </p:nvPicPr>
          <p:blipFill>
            <a:blip r:embed="rId2"/>
            <a:srcRect l="1254" r="1254"/>
            <a:stretch>
              <a:fillRect/>
            </a:stretch>
          </p:blipFill>
          <p:spPr>
            <a:xfrm>
              <a:off x="0" y="0"/>
              <a:ext cx="12371427" cy="8467542"/>
            </a:xfrm>
            <a:prstGeom prst="rect">
              <a:avLst/>
            </a:prstGeom>
          </p:spPr>
        </p:pic>
      </p:grpSp>
      <p:sp>
        <p:nvSpPr>
          <p:cNvPr id="7" name="TextBox 7"/>
          <p:cNvSpPr txBox="1"/>
          <p:nvPr/>
        </p:nvSpPr>
        <p:spPr>
          <a:xfrm>
            <a:off x="9598490" y="4483428"/>
            <a:ext cx="3866053" cy="596900"/>
          </a:xfrm>
          <a:prstGeom prst="rect">
            <a:avLst/>
          </a:prstGeom>
        </p:spPr>
        <p:txBody>
          <a:bodyPr lIns="0" tIns="0" rIns="0" bIns="0" rtlCol="0" anchor="t">
            <a:spAutoFit/>
          </a:bodyPr>
          <a:lstStyle/>
          <a:p>
            <a:pPr algn="l">
              <a:lnSpc>
                <a:spcPts val="4900"/>
              </a:lnSpc>
            </a:pPr>
            <a:r>
              <a:rPr lang="en-US" sz="3500" b="1">
                <a:solidFill>
                  <a:srgbClr val="FFFFFF"/>
                </a:solidFill>
                <a:latin typeface="Proxima Nova Bold"/>
                <a:ea typeface="Proxima Nova Bold"/>
                <a:cs typeface="Proxima Nova Bold"/>
                <a:sym typeface="Proxima Nova Bold"/>
              </a:rPr>
              <a:t>02.</a:t>
            </a:r>
          </a:p>
        </p:txBody>
      </p:sp>
      <p:sp>
        <p:nvSpPr>
          <p:cNvPr id="8" name="TextBox 8"/>
          <p:cNvSpPr txBox="1"/>
          <p:nvPr/>
        </p:nvSpPr>
        <p:spPr>
          <a:xfrm>
            <a:off x="7683299" y="3962400"/>
            <a:ext cx="9576001" cy="492125"/>
          </a:xfrm>
          <a:prstGeom prst="rect">
            <a:avLst/>
          </a:prstGeom>
        </p:spPr>
        <p:txBody>
          <a:bodyPr lIns="0" tIns="0" rIns="0" bIns="0" rtlCol="0" anchor="t">
            <a:spAutoFit/>
          </a:bodyPr>
          <a:lstStyle/>
          <a:p>
            <a:pPr marL="0" lvl="0" indent="0" algn="l">
              <a:lnSpc>
                <a:spcPts val="3850"/>
              </a:lnSpc>
              <a:spcBef>
                <a:spcPct val="0"/>
              </a:spcBef>
            </a:pPr>
            <a:r>
              <a:rPr lang="en-US" sz="3500" b="1">
                <a:solidFill>
                  <a:srgbClr val="FFFFFF"/>
                </a:solidFill>
                <a:latin typeface="Proxima Nova Bold"/>
                <a:ea typeface="Proxima Nova Bold"/>
                <a:cs typeface="Proxima Nova Bold"/>
                <a:sym typeface="Proxima Nova Bold"/>
              </a:rPr>
              <a:t>Manten</a:t>
            </a:r>
            <a:r>
              <a:rPr lang="en-US" sz="3500" b="1" u="none" strike="noStrike">
                <a:solidFill>
                  <a:srgbClr val="FFFFFF"/>
                </a:solidFill>
                <a:latin typeface="Proxima Nova Bold"/>
                <a:ea typeface="Proxima Nova Bold"/>
                <a:cs typeface="Proxima Nova Bold"/>
                <a:sym typeface="Proxima Nova Bold"/>
              </a:rPr>
              <a:t>imiento y Reparación </a:t>
            </a:r>
          </a:p>
        </p:txBody>
      </p:sp>
      <p:grpSp>
        <p:nvGrpSpPr>
          <p:cNvPr id="9" name="Group 9"/>
          <p:cNvGrpSpPr/>
          <p:nvPr/>
        </p:nvGrpSpPr>
        <p:grpSpPr>
          <a:xfrm>
            <a:off x="9598490" y="5063659"/>
            <a:ext cx="7956011" cy="5845643"/>
            <a:chOff x="0" y="-47625"/>
            <a:chExt cx="10608014" cy="7794190"/>
          </a:xfrm>
        </p:grpSpPr>
        <p:sp>
          <p:nvSpPr>
            <p:cNvPr id="10" name="TextBox 10"/>
            <p:cNvSpPr txBox="1"/>
            <p:nvPr/>
          </p:nvSpPr>
          <p:spPr>
            <a:xfrm>
              <a:off x="0" y="608543"/>
              <a:ext cx="10608014" cy="7138022"/>
            </a:xfrm>
            <a:prstGeom prst="rect">
              <a:avLst/>
            </a:prstGeom>
          </p:spPr>
          <p:txBody>
            <a:bodyPr lIns="0" tIns="0" rIns="0" bIns="0" rtlCol="0" anchor="t">
              <a:spAutoFit/>
            </a:bodyPr>
            <a:lstStyle/>
            <a:p>
              <a:pPr algn="l">
                <a:lnSpc>
                  <a:spcPts val="2800"/>
                </a:lnSpc>
              </a:pPr>
              <a:r>
                <a:rPr lang="en-US" sz="2000" spc="20" dirty="0">
                  <a:solidFill>
                    <a:srgbClr val="D9D9D9"/>
                  </a:solidFill>
                  <a:latin typeface="Proxima Nova"/>
                  <a:ea typeface="Proxima Nova"/>
                  <a:cs typeface="Proxima Nova"/>
                  <a:sym typeface="Proxima Nova"/>
                </a:rPr>
                <a:t>Nuestro </a:t>
              </a:r>
              <a:r>
                <a:rPr lang="en-US" sz="2000" spc="20" dirty="0" err="1">
                  <a:solidFill>
                    <a:srgbClr val="D9D9D9"/>
                  </a:solidFill>
                  <a:latin typeface="Proxima Nova"/>
                  <a:ea typeface="Proxima Nova"/>
                  <a:cs typeface="Proxima Nova"/>
                  <a:sym typeface="Proxima Nova"/>
                </a:rPr>
                <a:t>equipo</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técnicos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altamente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capacitados</a:t>
              </a:r>
              <a:r>
                <a:rPr lang="en-US" sz="2000" spc="20" dirty="0">
                  <a:solidFill>
                    <a:srgbClr val="D9D9D9"/>
                  </a:solidFill>
                  <a:latin typeface="Proxima Nova"/>
                  <a:ea typeface="Proxima Nova"/>
                  <a:cs typeface="Proxima Nova"/>
                  <a:sym typeface="Proxima Nova"/>
                </a:rPr>
                <a:t> se </a:t>
              </a:r>
              <a:r>
                <a:rPr lang="en-US" sz="2000" spc="20" dirty="0" err="1">
                  <a:solidFill>
                    <a:srgbClr val="D9D9D9"/>
                  </a:solidFill>
                  <a:latin typeface="Proxima Nova"/>
                  <a:ea typeface="Proxima Nova"/>
                  <a:cs typeface="Proxima Nova"/>
                  <a:sym typeface="Proxima Nova"/>
                </a:rPr>
                <a:t>encarga</a:t>
              </a:r>
              <a:r>
                <a:rPr lang="en-US" sz="2000" spc="20" dirty="0">
                  <a:solidFill>
                    <a:srgbClr val="D9D9D9"/>
                  </a:solidFill>
                  <a:latin typeface="Proxima Nova"/>
                  <a:ea typeface="Proxima Nova"/>
                  <a:cs typeface="Proxima Nova"/>
                  <a:sym typeface="Proxima Nova"/>
                </a:rPr>
                <a:t> del </a:t>
              </a:r>
              <a:r>
                <a:rPr lang="en-US" sz="2000" spc="20" dirty="0" err="1">
                  <a:solidFill>
                    <a:srgbClr val="D9D9D9"/>
                  </a:solidFill>
                  <a:latin typeface="Proxima Nova"/>
                  <a:ea typeface="Proxima Nova"/>
                  <a:cs typeface="Proxima Nova"/>
                  <a:sym typeface="Proxima Nova"/>
                </a:rPr>
                <a:t>mantenimiento</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reparación</a:t>
              </a:r>
              <a:r>
                <a:rPr lang="en-US" sz="2000" spc="20" dirty="0">
                  <a:solidFill>
                    <a:srgbClr val="D9D9D9"/>
                  </a:solidFill>
                  <a:latin typeface="Proxima Nova"/>
                  <a:ea typeface="Proxima Nova"/>
                  <a:cs typeface="Proxima Nova"/>
                  <a:sym typeface="Proxima Nova"/>
                </a:rPr>
                <a:t> de sus </a:t>
              </a:r>
              <a:r>
                <a:rPr lang="en-US" sz="2000" spc="20" dirty="0" err="1">
                  <a:solidFill>
                    <a:srgbClr val="D9D9D9"/>
                  </a:solidFill>
                  <a:latin typeface="Proxima Nova"/>
                  <a:ea typeface="Proxima Nova"/>
                  <a:cs typeface="Proxima Nova"/>
                  <a:sym typeface="Proxima Nova"/>
                </a:rPr>
                <a:t>sistemas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detección</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incendios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extincion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por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agua</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agentes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limpios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asegurando</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que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siempre</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estén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funcionando</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correctamente</a:t>
              </a:r>
              <a:r>
                <a:rPr lang="en-US" sz="2000" spc="20" dirty="0">
                  <a:solidFill>
                    <a:srgbClr val="D9D9D9"/>
                  </a:solidFill>
                  <a:latin typeface="Proxima Nova"/>
                  <a:ea typeface="Proxima Nova"/>
                  <a:cs typeface="Proxima Nova"/>
                  <a:sym typeface="Proxima Nova"/>
                </a:rPr>
                <a:t>.</a:t>
              </a:r>
            </a:p>
            <a:p>
              <a:pPr algn="l">
                <a:lnSpc>
                  <a:spcPts val="2800"/>
                </a:lnSpc>
              </a:pPr>
              <a:endParaRPr lang="en-US" sz="2000" spc="20" dirty="0">
                <a:solidFill>
                  <a:srgbClr val="D9D9D9"/>
                </a:solidFill>
                <a:latin typeface="Proxima Nova"/>
                <a:ea typeface="Proxima Nova"/>
                <a:cs typeface="Proxima Nova"/>
                <a:sym typeface="Proxima Nova"/>
              </a:endParaRPr>
            </a:p>
            <a:p>
              <a:pPr marL="431801" lvl="1" indent="-215900" algn="l">
                <a:lnSpc>
                  <a:spcPts val="2800"/>
                </a:lnSpc>
                <a:buFont typeface="Arial"/>
                <a:buChar char="•"/>
              </a:pPr>
              <a:r>
                <a:rPr lang="en-US" sz="2000" spc="20" dirty="0" err="1">
                  <a:solidFill>
                    <a:srgbClr val="D9D9D9"/>
                  </a:solidFill>
                  <a:latin typeface="Proxima Nova"/>
                  <a:ea typeface="Proxima Nova"/>
                  <a:cs typeface="Proxima Nova"/>
                  <a:sym typeface="Proxima Nova"/>
                </a:rPr>
                <a:t>Inspecciones</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pruebas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regulares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los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sistemas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detección</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incendios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extincion</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por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agua</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agentes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limpios</a:t>
              </a:r>
              <a:r>
                <a:rPr lang="en-US" sz="2000" spc="20" dirty="0">
                  <a:solidFill>
                    <a:srgbClr val="D9D9D9"/>
                  </a:solidFill>
                  <a:latin typeface="Proxima Nova"/>
                  <a:ea typeface="Proxima Nova"/>
                  <a:cs typeface="Proxima Nova"/>
                  <a:sym typeface="Proxima Nova"/>
                </a:rPr>
                <a:t>.</a:t>
              </a:r>
            </a:p>
            <a:p>
              <a:pPr marL="431801" lvl="1" indent="-215900" algn="l">
                <a:lnSpc>
                  <a:spcPts val="2800"/>
                </a:lnSpc>
                <a:buFont typeface="Arial"/>
                <a:buChar char="•"/>
              </a:pPr>
              <a:r>
                <a:rPr lang="en-US" sz="2000" spc="20" dirty="0" err="1">
                  <a:solidFill>
                    <a:srgbClr val="D9D9D9"/>
                  </a:solidFill>
                  <a:latin typeface="Proxima Nova"/>
                  <a:ea typeface="Proxima Nova"/>
                  <a:cs typeface="Proxima Nova"/>
                  <a:sym typeface="Proxima Nova"/>
                </a:rPr>
                <a:t>Mantenimiento</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reparación</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detectores</a:t>
              </a:r>
              <a:r>
                <a:rPr lang="en-US" sz="2000" spc="20" dirty="0">
                  <a:solidFill>
                    <a:srgbClr val="D9D9D9"/>
                  </a:solidFill>
                  <a:latin typeface="Proxima Nova"/>
                  <a:ea typeface="Proxima Nova"/>
                  <a:cs typeface="Proxima Nova"/>
                  <a:sym typeface="Proxima Nova"/>
                </a:rPr>
                <a:t> de </a:t>
              </a:r>
              <a:r>
                <a:rPr lang="en-US" sz="2000" spc="20" dirty="0" err="1">
                  <a:solidFill>
                    <a:srgbClr val="D9D9D9"/>
                  </a:solidFill>
                  <a:latin typeface="Proxima Nova"/>
                  <a:ea typeface="Proxima Nova"/>
                  <a:cs typeface="Proxima Nova"/>
                  <a:sym typeface="Proxima Nova"/>
                </a:rPr>
                <a:t>humo</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calor</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sirenas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paneles</a:t>
              </a:r>
              <a:r>
                <a:rPr lang="en-US" sz="2000" spc="20" dirty="0">
                  <a:solidFill>
                    <a:srgbClr val="D9D9D9"/>
                  </a:solidFill>
                  <a:latin typeface="Proxima Nova"/>
                  <a:ea typeface="Proxima Nova"/>
                  <a:cs typeface="Proxima Nova"/>
                  <a:sym typeface="Proxima Nova"/>
                </a:rPr>
                <a:t> de control y </a:t>
              </a:r>
              <a:r>
                <a:rPr lang="en-US" sz="2000" spc="20" dirty="0" err="1">
                  <a:solidFill>
                    <a:srgbClr val="D9D9D9"/>
                  </a:solidFill>
                  <a:latin typeface="Proxima Nova"/>
                  <a:ea typeface="Proxima Nova"/>
                  <a:cs typeface="Proxima Nova"/>
                  <a:sym typeface="Proxima Nova"/>
                </a:rPr>
                <a:t>otros</a:t>
              </a:r>
              <a:r>
                <a:rPr lang="en-US" sz="2000" spc="20" dirty="0">
                  <a:solidFill>
                    <a:srgbClr val="D9D9D9"/>
                  </a:solidFill>
                  <a:latin typeface="Proxima Nova"/>
                  <a:ea typeface="Proxima Nova"/>
                  <a:cs typeface="Proxima Nova"/>
                  <a:sym typeface="Proxima Nova"/>
                </a:rPr>
                <a:t> </a:t>
              </a:r>
              <a:r>
                <a:rPr lang="en-US" sz="2000" spc="20" dirty="0" err="1">
                  <a:solidFill>
                    <a:srgbClr val="D9D9D9"/>
                  </a:solidFill>
                  <a:latin typeface="Proxima Nova"/>
                  <a:ea typeface="Proxima Nova"/>
                  <a:cs typeface="Proxima Nova"/>
                  <a:sym typeface="Proxima Nova"/>
                </a:rPr>
                <a:t>componentes</a:t>
              </a:r>
              <a:r>
                <a:rPr lang="en-US" sz="2000" spc="20" dirty="0">
                  <a:solidFill>
                    <a:srgbClr val="D9D9D9"/>
                  </a:solidFill>
                  <a:latin typeface="Proxima Nova"/>
                  <a:ea typeface="Proxima Nova"/>
                  <a:cs typeface="Proxima Nova"/>
                  <a:sym typeface="Proxima Nova"/>
                </a:rPr>
                <a:t> </a:t>
              </a:r>
            </a:p>
            <a:p>
              <a:pPr marL="431801" lvl="1" indent="-215900" algn="l">
                <a:lnSpc>
                  <a:spcPts val="2800"/>
                </a:lnSpc>
                <a:buFont typeface="Arial"/>
                <a:buChar char="•"/>
              </a:pPr>
              <a:r>
                <a:rPr lang="en-US" sz="2000" spc="20" dirty="0" err="1">
                  <a:solidFill>
                    <a:srgbClr val="D9D9D9"/>
                  </a:solidFill>
                  <a:latin typeface="Proxima Nova"/>
                  <a:ea typeface="Proxima Nova"/>
                  <a:cs typeface="Proxima Nova"/>
                  <a:sym typeface="Proxima Nova"/>
                </a:rPr>
                <a:t>Actualización</a:t>
              </a:r>
              <a:r>
                <a:rPr lang="en-US" sz="2000" spc="20" dirty="0">
                  <a:solidFill>
                    <a:srgbClr val="D9D9D9"/>
                  </a:solidFill>
                  <a:latin typeface="Proxima Nova"/>
                  <a:ea typeface="Proxima Nova"/>
                  <a:cs typeface="Proxima Nova"/>
                  <a:sym typeface="Proxima Nova"/>
                </a:rPr>
                <a:t> de software y firmware para </a:t>
              </a:r>
              <a:r>
                <a:rPr lang="en-US" sz="2000" spc="20" dirty="0" err="1">
                  <a:solidFill>
                    <a:srgbClr val="D9D9D9"/>
                  </a:solidFill>
                  <a:latin typeface="Proxima Nova"/>
                  <a:ea typeface="Proxima Nova"/>
                  <a:cs typeface="Proxima Nova"/>
                  <a:sym typeface="Proxima Nova"/>
                </a:rPr>
                <a:t>garantizar</a:t>
              </a:r>
              <a:r>
                <a:rPr lang="en-US" sz="2000" spc="20" dirty="0">
                  <a:solidFill>
                    <a:srgbClr val="D9D9D9"/>
                  </a:solidFill>
                  <a:latin typeface="Proxima Nova"/>
                  <a:ea typeface="Proxima Nova"/>
                  <a:cs typeface="Proxima Nova"/>
                  <a:sym typeface="Proxima Nova"/>
                </a:rPr>
                <a:t> la </a:t>
              </a:r>
              <a:r>
                <a:rPr lang="en-US" sz="2000" spc="20" dirty="0" err="1">
                  <a:solidFill>
                    <a:srgbClr val="D9D9D9"/>
                  </a:solidFill>
                  <a:latin typeface="Proxima Nova"/>
                  <a:ea typeface="Proxima Nova"/>
                  <a:cs typeface="Proxima Nova"/>
                  <a:sym typeface="Proxima Nova"/>
                </a:rPr>
                <a:t>compatibilidad</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seguridad</a:t>
              </a:r>
              <a:endParaRPr lang="en-US" sz="2000" spc="20" dirty="0">
                <a:solidFill>
                  <a:srgbClr val="D9D9D9"/>
                </a:solidFill>
                <a:latin typeface="Proxima Nova"/>
                <a:ea typeface="Proxima Nova"/>
                <a:cs typeface="Proxima Nova"/>
                <a:sym typeface="Proxima Nova"/>
              </a:endParaRPr>
            </a:p>
            <a:p>
              <a:pPr marL="431801" lvl="1" indent="-215900" algn="l">
                <a:lnSpc>
                  <a:spcPts val="2800"/>
                </a:lnSpc>
                <a:buFont typeface="Arial"/>
                <a:buChar char="•"/>
              </a:pPr>
              <a:r>
                <a:rPr lang="en-US" sz="2000" spc="20" dirty="0">
                  <a:solidFill>
                    <a:srgbClr val="D9D9D9"/>
                  </a:solidFill>
                  <a:latin typeface="Proxima Nova"/>
                  <a:ea typeface="Proxima Nova"/>
                  <a:cs typeface="Proxima Nova"/>
                  <a:sym typeface="Proxima Nova"/>
                </a:rPr>
                <a:t>Planes de </a:t>
              </a:r>
              <a:r>
                <a:rPr lang="en-US" sz="2000" spc="20" dirty="0" err="1">
                  <a:solidFill>
                    <a:srgbClr val="D9D9D9"/>
                  </a:solidFill>
                  <a:latin typeface="Proxima Nova"/>
                  <a:ea typeface="Proxima Nova"/>
                  <a:cs typeface="Proxima Nova"/>
                  <a:sym typeface="Proxima Nova"/>
                </a:rPr>
                <a:t>mantenimiento</a:t>
              </a:r>
              <a:r>
                <a:rPr lang="en-US" sz="2000" spc="20" dirty="0">
                  <a:solidFill>
                    <a:srgbClr val="D9D9D9"/>
                  </a:solidFill>
                  <a:latin typeface="Proxima Nova"/>
                  <a:ea typeface="Proxima Nova"/>
                  <a:cs typeface="Proxima Nova"/>
                  <a:sym typeface="Proxima Nova"/>
                </a:rPr>
                <a:t> y </a:t>
              </a:r>
              <a:r>
                <a:rPr lang="en-US" sz="2000" spc="20" dirty="0" err="1">
                  <a:solidFill>
                    <a:srgbClr val="D9D9D9"/>
                  </a:solidFill>
                  <a:latin typeface="Proxima Nova"/>
                  <a:ea typeface="Proxima Nova"/>
                  <a:cs typeface="Proxima Nova"/>
                  <a:sym typeface="Proxima Nova"/>
                </a:rPr>
                <a:t>cumplimiento</a:t>
              </a:r>
              <a:r>
                <a:rPr lang="en-US" sz="2000" spc="20" dirty="0">
                  <a:solidFill>
                    <a:srgbClr val="D9D9D9"/>
                  </a:solidFill>
                  <a:latin typeface="Proxima Nova"/>
                  <a:ea typeface="Proxima Nova"/>
                  <a:cs typeface="Proxima Nova"/>
                  <a:sym typeface="Proxima Nova"/>
                </a:rPr>
                <a:t> de las </a:t>
              </a:r>
              <a:r>
                <a:rPr lang="en-US" sz="2000" spc="20" dirty="0" err="1">
                  <a:solidFill>
                    <a:srgbClr val="D9D9D9"/>
                  </a:solidFill>
                  <a:latin typeface="Proxima Nova"/>
                  <a:ea typeface="Proxima Nova"/>
                  <a:cs typeface="Proxima Nova"/>
                  <a:sym typeface="Proxima Nova"/>
                </a:rPr>
                <a:t>normas</a:t>
              </a:r>
              <a:r>
                <a:rPr lang="en-US" sz="2000" spc="20" dirty="0">
                  <a:solidFill>
                    <a:srgbClr val="D9D9D9"/>
                  </a:solidFill>
                  <a:latin typeface="Proxima Nova"/>
                  <a:ea typeface="Proxima Nova"/>
                  <a:cs typeface="Proxima Nova"/>
                  <a:sym typeface="Proxima Nova"/>
                </a:rPr>
                <a:t> NFPA</a:t>
              </a:r>
            </a:p>
            <a:p>
              <a:pPr algn="l">
                <a:lnSpc>
                  <a:spcPts val="2800"/>
                </a:lnSpc>
              </a:pPr>
              <a:endParaRPr lang="en-US" sz="2000" spc="20" dirty="0">
                <a:solidFill>
                  <a:srgbClr val="D9D9D9"/>
                </a:solidFill>
                <a:latin typeface="Proxima Nova"/>
                <a:ea typeface="Proxima Nova"/>
                <a:cs typeface="Proxima Nova"/>
                <a:sym typeface="Proxima Nova"/>
              </a:endParaRPr>
            </a:p>
            <a:p>
              <a:pPr algn="l">
                <a:lnSpc>
                  <a:spcPts val="2800"/>
                </a:lnSpc>
              </a:pPr>
              <a:endParaRPr lang="en-US" sz="2000" spc="20" dirty="0">
                <a:solidFill>
                  <a:srgbClr val="D9D9D9"/>
                </a:solidFill>
                <a:latin typeface="Proxima Nova"/>
                <a:ea typeface="Proxima Nova"/>
                <a:cs typeface="Proxima Nova"/>
                <a:sym typeface="Proxima Nova"/>
              </a:endParaRPr>
            </a:p>
            <a:p>
              <a:pPr algn="l">
                <a:lnSpc>
                  <a:spcPts val="2800"/>
                </a:lnSpc>
              </a:pPr>
              <a:endParaRPr lang="en-US" sz="2000" spc="20" dirty="0">
                <a:solidFill>
                  <a:srgbClr val="D9D9D9"/>
                </a:solidFill>
                <a:latin typeface="Proxima Nova"/>
                <a:ea typeface="Proxima Nova"/>
                <a:cs typeface="Proxima Nova"/>
                <a:sym typeface="Proxima Nova"/>
              </a:endParaRPr>
            </a:p>
          </p:txBody>
        </p:sp>
        <p:sp>
          <p:nvSpPr>
            <p:cNvPr id="11" name="TextBox 11"/>
            <p:cNvSpPr txBox="1"/>
            <p:nvPr/>
          </p:nvSpPr>
          <p:spPr>
            <a:xfrm>
              <a:off x="0" y="-47625"/>
              <a:ext cx="10608014"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Mantenimiento preventivo y correctivo.</a:t>
              </a:r>
            </a:p>
          </p:txBody>
        </p:sp>
      </p:grpSp>
      <p:sp>
        <p:nvSpPr>
          <p:cNvPr id="12" name="Freeform 12"/>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sp>
        <p:nvSpPr>
          <p:cNvPr id="13" name="TextBox 13"/>
          <p:cNvSpPr txBox="1"/>
          <p:nvPr/>
        </p:nvSpPr>
        <p:spPr>
          <a:xfrm>
            <a:off x="7683299" y="2800350"/>
            <a:ext cx="9576001"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N</a:t>
            </a:r>
            <a:r>
              <a:rPr lang="en-US" sz="9000" b="1" u="none" strike="noStrike" spc="-89">
                <a:solidFill>
                  <a:srgbClr val="FFFFFF"/>
                </a:solidFill>
                <a:latin typeface="Proxima Nova Bold"/>
                <a:ea typeface="Proxima Nova Bold"/>
                <a:cs typeface="Proxima Nova Bold"/>
                <a:sym typeface="Proxima Nova Bold"/>
              </a:rPr>
              <a:t>uestros Servicios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s-AR"/>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s-AR"/>
            </a:p>
          </p:txBody>
        </p:sp>
      </p:grpSp>
      <p:grpSp>
        <p:nvGrpSpPr>
          <p:cNvPr id="5" name="Group 5"/>
          <p:cNvGrpSpPr/>
          <p:nvPr/>
        </p:nvGrpSpPr>
        <p:grpSpPr>
          <a:xfrm>
            <a:off x="-134570" y="1924050"/>
            <a:ext cx="9278570" cy="6350656"/>
            <a:chOff x="0" y="0"/>
            <a:chExt cx="12371427" cy="8467542"/>
          </a:xfrm>
        </p:grpSpPr>
        <p:pic>
          <p:nvPicPr>
            <p:cNvPr id="6" name="Picture 6"/>
            <p:cNvPicPr>
              <a:picLocks noChangeAspect="1"/>
            </p:cNvPicPr>
            <p:nvPr/>
          </p:nvPicPr>
          <p:blipFill>
            <a:blip r:embed="rId2"/>
            <a:srcRect r="16051"/>
            <a:stretch>
              <a:fillRect/>
            </a:stretch>
          </p:blipFill>
          <p:spPr>
            <a:xfrm>
              <a:off x="0" y="0"/>
              <a:ext cx="12371427" cy="8467542"/>
            </a:xfrm>
            <a:prstGeom prst="rect">
              <a:avLst/>
            </a:prstGeom>
          </p:spPr>
        </p:pic>
      </p:grpSp>
      <p:sp>
        <p:nvSpPr>
          <p:cNvPr id="7" name="Freeform 7"/>
          <p:cNvSpPr/>
          <p:nvPr/>
        </p:nvSpPr>
        <p:spPr>
          <a:xfrm>
            <a:off x="15418580" y="17616"/>
            <a:ext cx="2869420" cy="2306401"/>
          </a:xfrm>
          <a:custGeom>
            <a:avLst/>
            <a:gdLst/>
            <a:ahLst/>
            <a:cxnLst/>
            <a:rect l="l" t="t" r="r" b="b"/>
            <a:pathLst>
              <a:path w="2869420" h="2306401">
                <a:moveTo>
                  <a:pt x="0" y="0"/>
                </a:moveTo>
                <a:lnTo>
                  <a:pt x="2869420" y="0"/>
                </a:lnTo>
                <a:lnTo>
                  <a:pt x="2869420" y="2306401"/>
                </a:lnTo>
                <a:lnTo>
                  <a:pt x="0" y="2306401"/>
                </a:lnTo>
                <a:lnTo>
                  <a:pt x="0" y="0"/>
                </a:lnTo>
                <a:close/>
              </a:path>
            </a:pathLst>
          </a:custGeom>
          <a:blipFill>
            <a:blip r:embed="rId3"/>
            <a:stretch>
              <a:fillRect t="-11417" r="-11998"/>
            </a:stretch>
          </a:blipFill>
        </p:spPr>
        <p:txBody>
          <a:bodyPr/>
          <a:lstStyle/>
          <a:p>
            <a:endParaRPr lang="es-AR"/>
          </a:p>
        </p:txBody>
      </p:sp>
      <p:sp>
        <p:nvSpPr>
          <p:cNvPr id="8" name="TextBox 8"/>
          <p:cNvSpPr txBox="1"/>
          <p:nvPr/>
        </p:nvSpPr>
        <p:spPr>
          <a:xfrm>
            <a:off x="9598490" y="4712028"/>
            <a:ext cx="3866053" cy="596900"/>
          </a:xfrm>
          <a:prstGeom prst="rect">
            <a:avLst/>
          </a:prstGeom>
        </p:spPr>
        <p:txBody>
          <a:bodyPr lIns="0" tIns="0" rIns="0" bIns="0" rtlCol="0" anchor="t">
            <a:spAutoFit/>
          </a:bodyPr>
          <a:lstStyle/>
          <a:p>
            <a:pPr algn="l">
              <a:lnSpc>
                <a:spcPts val="4900"/>
              </a:lnSpc>
            </a:pPr>
            <a:r>
              <a:rPr lang="en-US" sz="3500" b="1">
                <a:solidFill>
                  <a:srgbClr val="FFFFFF"/>
                </a:solidFill>
                <a:latin typeface="Proxima Nova Bold"/>
                <a:ea typeface="Proxima Nova Bold"/>
                <a:cs typeface="Proxima Nova Bold"/>
                <a:sym typeface="Proxima Nova Bold"/>
              </a:rPr>
              <a:t>03.</a:t>
            </a:r>
          </a:p>
        </p:txBody>
      </p:sp>
      <p:sp>
        <p:nvSpPr>
          <p:cNvPr id="9" name="TextBox 9"/>
          <p:cNvSpPr txBox="1"/>
          <p:nvPr/>
        </p:nvSpPr>
        <p:spPr>
          <a:xfrm>
            <a:off x="7683299" y="3962400"/>
            <a:ext cx="9576001" cy="492125"/>
          </a:xfrm>
          <a:prstGeom prst="rect">
            <a:avLst/>
          </a:prstGeom>
        </p:spPr>
        <p:txBody>
          <a:bodyPr lIns="0" tIns="0" rIns="0" bIns="0" rtlCol="0" anchor="t">
            <a:spAutoFit/>
          </a:bodyPr>
          <a:lstStyle/>
          <a:p>
            <a:pPr marL="0" lvl="0" indent="0" algn="l">
              <a:lnSpc>
                <a:spcPts val="3850"/>
              </a:lnSpc>
              <a:spcBef>
                <a:spcPct val="0"/>
              </a:spcBef>
            </a:pPr>
            <a:r>
              <a:rPr lang="en-US" sz="3500" b="1">
                <a:solidFill>
                  <a:srgbClr val="FFFFFF"/>
                </a:solidFill>
                <a:latin typeface="Proxima Nova Bold"/>
                <a:ea typeface="Proxima Nova Bold"/>
                <a:cs typeface="Proxima Nova Bold"/>
                <a:sym typeface="Proxima Nova Bold"/>
              </a:rPr>
              <a:t>Inspecc</a:t>
            </a:r>
            <a:r>
              <a:rPr lang="en-US" sz="3500" b="1" u="none" strike="noStrike">
                <a:solidFill>
                  <a:srgbClr val="FFFFFF"/>
                </a:solidFill>
                <a:latin typeface="Proxima Nova Bold"/>
                <a:ea typeface="Proxima Nova Bold"/>
                <a:cs typeface="Proxima Nova Bold"/>
                <a:sym typeface="Proxima Nova Bold"/>
              </a:rPr>
              <a:t>iones y auditorías.</a:t>
            </a:r>
          </a:p>
        </p:txBody>
      </p:sp>
      <p:grpSp>
        <p:nvGrpSpPr>
          <p:cNvPr id="10" name="Group 10"/>
          <p:cNvGrpSpPr/>
          <p:nvPr/>
        </p:nvGrpSpPr>
        <p:grpSpPr>
          <a:xfrm>
            <a:off x="9598490" y="5308928"/>
            <a:ext cx="7956011" cy="5375275"/>
            <a:chOff x="0" y="0"/>
            <a:chExt cx="10608014" cy="7167033"/>
          </a:xfrm>
        </p:grpSpPr>
        <p:sp>
          <p:nvSpPr>
            <p:cNvPr id="11" name="TextBox 11"/>
            <p:cNvSpPr txBox="1"/>
            <p:nvPr/>
          </p:nvSpPr>
          <p:spPr>
            <a:xfrm>
              <a:off x="0" y="608542"/>
              <a:ext cx="10608014" cy="6558492"/>
            </a:xfrm>
            <a:prstGeom prst="rect">
              <a:avLst/>
            </a:prstGeom>
          </p:spPr>
          <p:txBody>
            <a:bodyPr lIns="0" tIns="0" rIns="0" bIns="0" rtlCol="0" anchor="t">
              <a:spAutoFit/>
            </a:bodyPr>
            <a:lstStyle/>
            <a:p>
              <a:pPr algn="l">
                <a:lnSpc>
                  <a:spcPts val="2800"/>
                </a:lnSpc>
              </a:pPr>
              <a:r>
                <a:rPr lang="en-US" sz="2000" spc="20">
                  <a:solidFill>
                    <a:srgbClr val="D9D9D9"/>
                  </a:solidFill>
                  <a:latin typeface="Proxima Nova"/>
                  <a:ea typeface="Proxima Nova"/>
                  <a:cs typeface="Proxima Nova"/>
                  <a:sym typeface="Proxima Nova"/>
                </a:rPr>
                <a:t>Realizamos inspecciones y auditorías de seguridad para identificar posibles riesgos de incendio y proporcionar recomendaciones para mejorar la seguridad.</a:t>
              </a:r>
            </a:p>
            <a:p>
              <a:pPr algn="l">
                <a:lnSpc>
                  <a:spcPts val="2800"/>
                </a:lnSpc>
              </a:pPr>
              <a:endParaRPr lang="en-US" sz="2000" spc="20">
                <a:solidFill>
                  <a:srgbClr val="D9D9D9"/>
                </a:solidFill>
                <a:latin typeface="Proxima Nova"/>
                <a:ea typeface="Proxima Nova"/>
                <a:cs typeface="Proxima Nova"/>
                <a:sym typeface="Proxima Nova"/>
              </a:endParaRP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Inspecciones y pruebas regulares de los sistemas de detección de incendios</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Mantenimiento y reparación de detectores de humo y calor, sirenas, paneles de control y otros componentes </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Actualización de software y firmware para garantizar la compatibilidad y seguridad</a:t>
              </a:r>
            </a:p>
            <a:p>
              <a:pPr marL="431801" lvl="1" indent="-215900" algn="l">
                <a:lnSpc>
                  <a:spcPts val="2800"/>
                </a:lnSpc>
                <a:buFont typeface="Arial"/>
                <a:buChar char="•"/>
              </a:pPr>
              <a:r>
                <a:rPr lang="en-US" sz="2000" spc="20">
                  <a:solidFill>
                    <a:srgbClr val="D9D9D9"/>
                  </a:solidFill>
                  <a:latin typeface="Proxima Nova"/>
                  <a:ea typeface="Proxima Nova"/>
                  <a:cs typeface="Proxima Nova"/>
                  <a:sym typeface="Proxima Nova"/>
                </a:rPr>
                <a:t>Planes de mantenimiento y cumplimiento de las normas NFPA</a:t>
              </a: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endParaRPr lang="en-US" sz="2000" spc="20">
                <a:solidFill>
                  <a:srgbClr val="D9D9D9"/>
                </a:solidFill>
                <a:latin typeface="Proxima Nova"/>
                <a:ea typeface="Proxima Nova"/>
                <a:cs typeface="Proxima Nova"/>
                <a:sym typeface="Proxima Nova"/>
              </a:endParaRPr>
            </a:p>
            <a:p>
              <a:pPr algn="l">
                <a:lnSpc>
                  <a:spcPts val="2800"/>
                </a:lnSpc>
              </a:pPr>
              <a:endParaRPr lang="en-US" sz="2000" spc="20">
                <a:solidFill>
                  <a:srgbClr val="D9D9D9"/>
                </a:solidFill>
                <a:latin typeface="Proxima Nova"/>
                <a:ea typeface="Proxima Nova"/>
                <a:cs typeface="Proxima Nova"/>
                <a:sym typeface="Proxima Nova"/>
              </a:endParaRPr>
            </a:p>
          </p:txBody>
        </p:sp>
        <p:sp>
          <p:nvSpPr>
            <p:cNvPr id="12" name="TextBox 12"/>
            <p:cNvSpPr txBox="1"/>
            <p:nvPr/>
          </p:nvSpPr>
          <p:spPr>
            <a:xfrm>
              <a:off x="0" y="-47625"/>
              <a:ext cx="10608014" cy="449792"/>
            </a:xfrm>
            <a:prstGeom prst="rect">
              <a:avLst/>
            </a:prstGeom>
          </p:spPr>
          <p:txBody>
            <a:bodyPr lIns="0" tIns="0" rIns="0" bIns="0" rtlCol="0" anchor="t">
              <a:spAutoFit/>
            </a:bodyPr>
            <a:lstStyle/>
            <a:p>
              <a:pPr algn="l">
                <a:lnSpc>
                  <a:spcPts val="2800"/>
                </a:lnSpc>
              </a:pPr>
              <a:r>
                <a:rPr lang="en-US" sz="2000" b="1" spc="20">
                  <a:solidFill>
                    <a:srgbClr val="FFFFFF"/>
                  </a:solidFill>
                  <a:latin typeface="Proxima Nova Bold"/>
                  <a:ea typeface="Proxima Nova Bold"/>
                  <a:cs typeface="Proxima Nova Bold"/>
                  <a:sym typeface="Proxima Nova Bold"/>
                </a:rPr>
                <a:t>Normativa</a:t>
              </a:r>
            </a:p>
          </p:txBody>
        </p:sp>
      </p:grpSp>
      <p:sp>
        <p:nvSpPr>
          <p:cNvPr id="13" name="TextBox 13"/>
          <p:cNvSpPr txBox="1"/>
          <p:nvPr/>
        </p:nvSpPr>
        <p:spPr>
          <a:xfrm>
            <a:off x="7683299" y="2800350"/>
            <a:ext cx="9576001" cy="1123950"/>
          </a:xfrm>
          <a:prstGeom prst="rect">
            <a:avLst/>
          </a:prstGeom>
        </p:spPr>
        <p:txBody>
          <a:bodyPr lIns="0" tIns="0" rIns="0" bIns="0" rtlCol="0" anchor="t">
            <a:spAutoFit/>
          </a:bodyPr>
          <a:lstStyle/>
          <a:p>
            <a:pPr marL="0" lvl="0" indent="0" algn="l">
              <a:lnSpc>
                <a:spcPts val="8100"/>
              </a:lnSpc>
              <a:spcBef>
                <a:spcPct val="0"/>
              </a:spcBef>
            </a:pPr>
            <a:r>
              <a:rPr lang="en-US" sz="9000" b="1" spc="-89">
                <a:solidFill>
                  <a:srgbClr val="FFFFFF"/>
                </a:solidFill>
                <a:latin typeface="Proxima Nova Bold"/>
                <a:ea typeface="Proxima Nova Bold"/>
                <a:cs typeface="Proxima Nova Bold"/>
                <a:sym typeface="Proxima Nova Bold"/>
              </a:rPr>
              <a:t>N</a:t>
            </a:r>
            <a:r>
              <a:rPr lang="en-US" sz="9000" b="1" u="none" strike="noStrike" spc="-89">
                <a:solidFill>
                  <a:srgbClr val="FFFFFF"/>
                </a:solidFill>
                <a:latin typeface="Proxima Nova Bold"/>
                <a:ea typeface="Proxima Nova Bold"/>
                <a:cs typeface="Proxima Nova Bold"/>
                <a:sym typeface="Proxima Nova Bold"/>
              </a:rPr>
              <a:t>uestros Servicios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1189</Words>
  <Application>Microsoft Office PowerPoint</Application>
  <PresentationFormat>Personalizado</PresentationFormat>
  <Paragraphs>167</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Proxima Nova Bold</vt:lpstr>
      <vt:lpstr>Proxima Nova</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Modern and Elegant Company Profile Presentation</dc:title>
  <cp:lastModifiedBy>ezequiel conde</cp:lastModifiedBy>
  <cp:revision>5</cp:revision>
  <dcterms:created xsi:type="dcterms:W3CDTF">2006-08-16T00:00:00Z</dcterms:created>
  <dcterms:modified xsi:type="dcterms:W3CDTF">2026-01-25T19:29:43Z</dcterms:modified>
  <dc:identifier>DAGvUk_erJQ</dc:identifier>
</cp:coreProperties>
</file>